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18"/>
  </p:notesMasterIdLst>
  <p:handoutMasterIdLst>
    <p:handoutMasterId r:id="rId19"/>
  </p:handoutMasterIdLst>
  <p:sldIdLst>
    <p:sldId id="628" r:id="rId2"/>
    <p:sldId id="629" r:id="rId3"/>
    <p:sldId id="511" r:id="rId4"/>
    <p:sldId id="616" r:id="rId5"/>
    <p:sldId id="617" r:id="rId6"/>
    <p:sldId id="495" r:id="rId7"/>
    <p:sldId id="514" r:id="rId8"/>
    <p:sldId id="620" r:id="rId9"/>
    <p:sldId id="621" r:id="rId10"/>
    <p:sldId id="630" r:id="rId11"/>
    <p:sldId id="622" r:id="rId12"/>
    <p:sldId id="623" r:id="rId13"/>
    <p:sldId id="624" r:id="rId14"/>
    <p:sldId id="491" r:id="rId15"/>
    <p:sldId id="411" r:id="rId16"/>
    <p:sldId id="631" r:id="rId17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41B1D"/>
    <a:srgbClr val="FFFF66"/>
    <a:srgbClr val="008000"/>
    <a:srgbClr val="3399FF"/>
    <a:srgbClr val="99CCFF"/>
    <a:srgbClr val="CCECFF"/>
    <a:srgbClr val="66FFFF"/>
    <a:srgbClr val="0000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9" autoAdjust="0"/>
    <p:restoredTop sz="96586" autoAdjust="0"/>
  </p:normalViewPr>
  <p:slideViewPr>
    <p:cSldViewPr snapToGrid="0">
      <p:cViewPr varScale="1">
        <p:scale>
          <a:sx n="114" d="100"/>
          <a:sy n="114" d="100"/>
        </p:scale>
        <p:origin x="1236" y="10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788" y="-72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57" cy="4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7" tIns="46523" rIns="93047" bIns="46523" numCol="1" anchor="t" anchorCtr="0" compatLnSpc="1">
            <a:prstTxWarp prst="textNoShape">
              <a:avLst/>
            </a:prstTxWarp>
          </a:bodyPr>
          <a:lstStyle>
            <a:lvl1pPr>
              <a:defRPr sz="1300" i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399" y="1"/>
            <a:ext cx="3067057" cy="4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7" tIns="46523" rIns="93047" bIns="46523" numCol="1" anchor="t" anchorCtr="0" compatLnSpc="1">
            <a:prstTxWarp prst="textNoShape">
              <a:avLst/>
            </a:prstTxWarp>
          </a:bodyPr>
          <a:lstStyle>
            <a:lvl1pPr algn="r">
              <a:defRPr sz="1300" i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955"/>
            <a:ext cx="3067057" cy="4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7" tIns="46523" rIns="93047" bIns="46523" numCol="1" anchor="b" anchorCtr="0" compatLnSpc="1">
            <a:prstTxWarp prst="textNoShape">
              <a:avLst/>
            </a:prstTxWarp>
          </a:bodyPr>
          <a:lstStyle>
            <a:lvl1pPr>
              <a:defRPr sz="1300" i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399" y="8893955"/>
            <a:ext cx="3067057" cy="4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7" tIns="46523" rIns="93047" bIns="46523" numCol="1" anchor="b" anchorCtr="0" compatLnSpc="1">
            <a:prstTxWarp prst="textNoShape">
              <a:avLst/>
            </a:prstTxWarp>
          </a:bodyPr>
          <a:lstStyle>
            <a:lvl1pPr algn="r">
              <a:defRPr sz="1300" i="0">
                <a:latin typeface="Arial" pitchFamily="34" charset="0"/>
              </a:defRPr>
            </a:lvl1pPr>
          </a:lstStyle>
          <a:p>
            <a:pPr>
              <a:defRPr/>
            </a:pPr>
            <a:fld id="{8CBEDFDD-9037-485D-8D2E-F3A8F87E4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57" cy="4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1" tIns="46965" rIns="93931" bIns="46965" numCol="1" anchor="t" anchorCtr="0" compatLnSpc="1">
            <a:prstTxWarp prst="textNoShape">
              <a:avLst/>
            </a:prstTxWarp>
          </a:bodyPr>
          <a:lstStyle>
            <a:lvl1pPr defTabSz="938545">
              <a:defRPr sz="1300" i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399" y="1"/>
            <a:ext cx="3067057" cy="4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1" tIns="46965" rIns="93931" bIns="46965" numCol="1" anchor="t" anchorCtr="0" compatLnSpc="1">
            <a:prstTxWarp prst="textNoShape">
              <a:avLst/>
            </a:prstTxWarp>
          </a:bodyPr>
          <a:lstStyle>
            <a:lvl1pPr algn="r" defTabSz="938545">
              <a:defRPr sz="1300" i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32" y="4447784"/>
            <a:ext cx="5661012" cy="421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1" tIns="46965" rIns="93931" bIns="469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955"/>
            <a:ext cx="3067057" cy="4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1" tIns="46965" rIns="93931" bIns="46965" numCol="1" anchor="b" anchorCtr="0" compatLnSpc="1">
            <a:prstTxWarp prst="textNoShape">
              <a:avLst/>
            </a:prstTxWarp>
          </a:bodyPr>
          <a:lstStyle>
            <a:lvl1pPr defTabSz="938545">
              <a:defRPr sz="1300" i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399" y="8893955"/>
            <a:ext cx="3067057" cy="4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1" tIns="46965" rIns="93931" bIns="46965" numCol="1" anchor="b" anchorCtr="0" compatLnSpc="1">
            <a:prstTxWarp prst="textNoShape">
              <a:avLst/>
            </a:prstTxWarp>
          </a:bodyPr>
          <a:lstStyle>
            <a:lvl1pPr algn="r" defTabSz="938545">
              <a:defRPr sz="1300" i="0">
                <a:latin typeface="Arial" pitchFamily="34" charset="0"/>
              </a:defRPr>
            </a:lvl1pPr>
          </a:lstStyle>
          <a:p>
            <a:pPr>
              <a:defRPr/>
            </a:pPr>
            <a:fld id="{9FAED7B4-E54D-4A89-850A-B743173B9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75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15AEF-0D5B-4D23-988F-22E5ACB0B7CD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679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We invite EP participants to cast a “wide net” when thinking about stakeholders – those who care</a:t>
            </a:r>
            <a:r>
              <a:rPr lang="en-US" baseline="0" dirty="0" smtClean="0">
                <a:latin typeface="Arial" pitchFamily="34" charset="0"/>
              </a:rPr>
              <a:t> about (or would care if they knew about) the program.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545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56005" indent="-290771" defTabSz="938545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63084" indent="-232617" defTabSz="938545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28318" indent="-232617" defTabSz="938545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93553" indent="-232617" defTabSz="938545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58786" indent="-232617" defTabSz="93854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3024020" indent="-232617" defTabSz="93854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89254" indent="-232617" defTabSz="93854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954487" indent="-232617" defTabSz="93854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FF7561-E9F2-4AC8-BCF9-EA34254A129A}" type="slidenum">
              <a:rPr lang="en-US" i="0" smtClean="0"/>
              <a:pPr eaLnBrk="1" hangingPunct="1"/>
              <a:t>3</a:t>
            </a:fld>
            <a:endParaRPr lang="en-US" i="0" smtClean="0"/>
          </a:p>
        </p:txBody>
      </p:sp>
    </p:spTree>
    <p:extLst>
      <p:ext uri="{BB962C8B-B14F-4D97-AF65-F5344CB8AC3E}">
        <p14:creationId xmlns:p14="http://schemas.microsoft.com/office/powerpoint/2010/main" val="22622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CEA41-96D3-405A-A8CD-0054DCE67B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8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CEA41-96D3-405A-A8CD-0054DCE67B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7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9F4AF-FD1C-4AEA-8A81-B3CE8F27512C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72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9F4AF-FD1C-4AEA-8A81-B3CE8F27512C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1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03369-7B59-444A-BA78-CD644B52C7B5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236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222251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18"/>
          <p:cNvSpPr txBox="1">
            <a:spLocks/>
          </p:cNvSpPr>
          <p:nvPr/>
        </p:nvSpPr>
        <p:spPr>
          <a:xfrm>
            <a:off x="638700" y="4241800"/>
            <a:ext cx="7215996" cy="111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819296"/>
            <a:ext cx="7848600" cy="752473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802592"/>
            <a:ext cx="7086600" cy="135360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726644"/>
            <a:ext cx="2743200" cy="486833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0" y="914400"/>
            <a:ext cx="5867400" cy="0"/>
          </a:xfrm>
          <a:prstGeom prst="line">
            <a:avLst/>
          </a:prstGeom>
          <a:noFill/>
          <a:ln w="76200">
            <a:solidFill>
              <a:srgbClr val="B41B1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i="0"/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990600" y="0"/>
            <a:ext cx="8153400" cy="944563"/>
          </a:xfrm>
          <a:prstGeom prst="rect">
            <a:avLst/>
          </a:prstGeom>
          <a:solidFill>
            <a:srgbClr val="B41B1D"/>
          </a:solidFill>
          <a:ln w="9525">
            <a:solidFill>
              <a:srgbClr val="B41B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800" b="1" i="0" dirty="0">
                <a:solidFill>
                  <a:schemeClr val="bg1"/>
                </a:solidFill>
              </a:rPr>
              <a:t>Cornell University</a:t>
            </a:r>
          </a:p>
          <a:p>
            <a:pPr>
              <a:defRPr/>
            </a:pPr>
            <a:r>
              <a:rPr lang="en-US" sz="1200" i="0" dirty="0">
                <a:solidFill>
                  <a:schemeClr val="bg1"/>
                </a:solidFill>
              </a:rPr>
              <a:t>Cornell Office for Research </a:t>
            </a:r>
            <a:endParaRPr lang="en-US" sz="1200" i="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200" i="0" dirty="0" smtClean="0">
                <a:solidFill>
                  <a:schemeClr val="bg1"/>
                </a:solidFill>
              </a:rPr>
              <a:t>on </a:t>
            </a:r>
            <a:r>
              <a:rPr lang="en-US" sz="1200" i="0" dirty="0">
                <a:solidFill>
                  <a:schemeClr val="bg1"/>
                </a:solidFill>
              </a:rPr>
              <a:t>Evaluation (CORE)</a:t>
            </a:r>
          </a:p>
        </p:txBody>
      </p:sp>
    </p:spTree>
    <p:extLst>
      <p:ext uri="{BB962C8B-B14F-4D97-AF65-F5344CB8AC3E}">
        <p14:creationId xmlns:p14="http://schemas.microsoft.com/office/powerpoint/2010/main" val="17670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222251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3" y="1447802"/>
            <a:ext cx="8678863" cy="3998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287899" y="615757"/>
            <a:ext cx="8664908" cy="60344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6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222251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438726" y="4756730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4" y="1447800"/>
            <a:ext cx="4050507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7"/>
            <a:ext cx="6554707" cy="60344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9" y="1447800"/>
            <a:ext cx="4358795" cy="487680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19500" y="-69413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bg1"/>
                </a:solidFill>
              </a:rPr>
              <a:t>Cornell University</a:t>
            </a: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2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6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hyperlink" Target="http://liberalserving.typepad.com/photos/uncategorized/hang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hal-pc.org/~wmewrght/1869LOCO.GIF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.human.cornell.edu/" TargetMode="External"/><Relationship Id="rId2" Type="http://schemas.openxmlformats.org/officeDocument/2006/relationships/hyperlink" Target="mailto:wmt1@cornell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0967" y="1727876"/>
            <a:ext cx="7772400" cy="1001198"/>
          </a:xfrm>
        </p:spPr>
        <p:txBody>
          <a:bodyPr/>
          <a:lstStyle/>
          <a:p>
            <a:pPr algn="ctr"/>
            <a:r>
              <a:rPr lang="en-US" dirty="0" smtClean="0"/>
              <a:t>Appendix: Steps in Modeling Stage: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The System Evaluation Protocol</a:t>
            </a:r>
            <a:endParaRPr lang="en-US" sz="14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2166" y="4857226"/>
            <a:ext cx="8278153" cy="1819728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1600" dirty="0" smtClean="0"/>
              <a:t>Addendum</a:t>
            </a:r>
            <a:r>
              <a:rPr lang="en-US" sz="1200" dirty="0" smtClean="0"/>
              <a:t> </a:t>
            </a:r>
          </a:p>
          <a:p>
            <a:pPr algn="r"/>
            <a:r>
              <a:rPr lang="en-US" sz="1200" dirty="0" smtClean="0"/>
              <a:t>p</a:t>
            </a:r>
            <a:r>
              <a:rPr lang="en-US" sz="1200" dirty="0" smtClean="0"/>
              <a:t>repared </a:t>
            </a:r>
            <a:r>
              <a:rPr lang="en-US" sz="1200" dirty="0" smtClean="0"/>
              <a:t>for the </a:t>
            </a:r>
          </a:p>
          <a:p>
            <a:pPr algn="r"/>
            <a:r>
              <a:rPr lang="en-US" sz="1600" dirty="0" smtClean="0"/>
              <a:t>National Centre for External </a:t>
            </a:r>
          </a:p>
          <a:p>
            <a:pPr algn="r"/>
            <a:r>
              <a:rPr lang="en-US" sz="1600" dirty="0" smtClean="0"/>
              <a:t>Evaluation of Education (NCEEE)</a:t>
            </a:r>
          </a:p>
          <a:p>
            <a:pPr algn="r"/>
            <a:endParaRPr lang="en-US" sz="1600" dirty="0"/>
          </a:p>
          <a:p>
            <a:pPr algn="r"/>
            <a:r>
              <a:rPr lang="en-US" sz="1600" dirty="0" smtClean="0"/>
              <a:t>May 23, 2019</a:t>
            </a:r>
            <a:endParaRPr lang="en-US" sz="1600" dirty="0"/>
          </a:p>
          <a:p>
            <a:pPr algn="r"/>
            <a:r>
              <a:rPr lang="en-US" sz="1200" dirty="0" smtClean="0"/>
              <a:t>Zagreb, Croatia</a:t>
            </a:r>
            <a:endParaRPr lang="en-US" sz="1200" dirty="0"/>
          </a:p>
          <a:p>
            <a:pPr algn="r"/>
            <a:endParaRPr lang="en-US" sz="1600" dirty="0" smtClean="0"/>
          </a:p>
          <a:p>
            <a:pPr algn="r"/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43247" y="3054326"/>
            <a:ext cx="6400800" cy="74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i="0" kern="0" dirty="0" smtClean="0"/>
              <a:t>William M. Trochim</a:t>
            </a:r>
          </a:p>
          <a:p>
            <a:r>
              <a:rPr lang="en-US" sz="1200" i="0" kern="0" dirty="0" smtClean="0"/>
              <a:t>Cornell University</a:t>
            </a:r>
          </a:p>
        </p:txBody>
      </p:sp>
    </p:spTree>
    <p:extLst>
      <p:ext uri="{BB962C8B-B14F-4D97-AF65-F5344CB8AC3E}">
        <p14:creationId xmlns:p14="http://schemas.microsoft.com/office/powerpoint/2010/main" val="3944671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4-h-geospatial-technology-corps-id-175.png"/>
          <p:cNvPicPr>
            <a:picLocks noChangeAspect="1"/>
          </p:cNvPicPr>
          <p:nvPr/>
        </p:nvPicPr>
        <p:blipFill>
          <a:blip r:embed="rId3" cstate="print"/>
          <a:srcRect t="1011" b="2133"/>
          <a:stretch>
            <a:fillRect/>
          </a:stretch>
        </p:blipFill>
        <p:spPr>
          <a:xfrm>
            <a:off x="0" y="947451"/>
            <a:ext cx="9144000" cy="5233012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6177932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0" dirty="0" smtClean="0">
                <a:latin typeface="Tahoma" pitchFamily="34" charset="0"/>
              </a:rPr>
              <a:t>CCE Genesee County: </a:t>
            </a:r>
            <a:r>
              <a:rPr lang="en-US" sz="1400" b="1" dirty="0" smtClean="0">
                <a:latin typeface="Tahoma" pitchFamily="34" charset="0"/>
              </a:rPr>
              <a:t>4-H Geospatial Technology Corps </a:t>
            </a:r>
            <a:r>
              <a:rPr lang="en-US" sz="1400" b="1" i="0" dirty="0" smtClean="0">
                <a:latin typeface="Tahoma" pitchFamily="34" charset="0"/>
              </a:rPr>
              <a:t>Program</a:t>
            </a:r>
            <a:endParaRPr lang="en-US" sz="1400" b="1" i="0" dirty="0">
              <a:latin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400" b="1" i="0" dirty="0">
                <a:latin typeface="Tahoma" pitchFamily="34" charset="0"/>
              </a:rPr>
              <a:t>Pathway Model, </a:t>
            </a:r>
            <a:r>
              <a:rPr lang="en-US" sz="1400" b="1" i="0" dirty="0" smtClean="0">
                <a:latin typeface="Tahoma" pitchFamily="34" charset="0"/>
              </a:rPr>
              <a:t>May 2011</a:t>
            </a:r>
            <a:endParaRPr lang="en-US" sz="1400" b="1" i="0" dirty="0">
              <a:latin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42996" y="5384498"/>
            <a:ext cx="685800" cy="274638"/>
          </a:xfrm>
          <a:prstGeom prst="roundRect">
            <a:avLst/>
          </a:prstGeom>
          <a:solidFill>
            <a:srgbClr val="FFFFE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76421" y="5384498"/>
            <a:ext cx="749664" cy="274638"/>
          </a:xfrm>
          <a:prstGeom prst="rect">
            <a:avLst/>
          </a:prstGeom>
          <a:solidFill>
            <a:srgbClr val="FF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</a:rPr>
              <a:t>Short Term Outcomes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31884" y="5706761"/>
            <a:ext cx="685800" cy="274637"/>
          </a:xfrm>
          <a:prstGeom prst="rect">
            <a:avLst/>
          </a:prstGeom>
          <a:solidFill>
            <a:srgbClr val="CC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</a:rPr>
              <a:t>Mid Term Outcomes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62134" y="5709936"/>
            <a:ext cx="749664" cy="274637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</a:rPr>
              <a:t>Long-Term Outcomes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66700" y="-20642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Evaluation Scope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389" y="2491530"/>
            <a:ext cx="1308683" cy="2290195"/>
          </a:xfrm>
          <a:custGeom>
            <a:avLst/>
            <a:gdLst>
              <a:gd name="connsiteX0" fmla="*/ 0 w 1308683"/>
              <a:gd name="connsiteY0" fmla="*/ 0 h 2290195"/>
              <a:gd name="connsiteX1" fmla="*/ 8389 w 1308683"/>
              <a:gd name="connsiteY1" fmla="*/ 1870745 h 2290195"/>
              <a:gd name="connsiteX2" fmla="*/ 906011 w 1308683"/>
              <a:gd name="connsiteY2" fmla="*/ 2290195 h 2290195"/>
              <a:gd name="connsiteX3" fmla="*/ 1308683 w 1308683"/>
              <a:gd name="connsiteY3" fmla="*/ 2214694 h 2290195"/>
              <a:gd name="connsiteX4" fmla="*/ 1308683 w 1308683"/>
              <a:gd name="connsiteY4" fmla="*/ 1593909 h 2290195"/>
              <a:gd name="connsiteX5" fmla="*/ 645952 w 1308683"/>
              <a:gd name="connsiteY5" fmla="*/ 1442907 h 2290195"/>
              <a:gd name="connsiteX6" fmla="*/ 629174 w 1308683"/>
              <a:gd name="connsiteY6" fmla="*/ 33556 h 2290195"/>
              <a:gd name="connsiteX7" fmla="*/ 0 w 1308683"/>
              <a:gd name="connsiteY7" fmla="*/ 0 h 22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8683" h="2290195">
                <a:moveTo>
                  <a:pt x="0" y="0"/>
                </a:moveTo>
                <a:cubicBezTo>
                  <a:pt x="2796" y="623582"/>
                  <a:pt x="5593" y="1247163"/>
                  <a:pt x="8389" y="1870745"/>
                </a:cubicBezTo>
                <a:lnTo>
                  <a:pt x="906011" y="2290195"/>
                </a:lnTo>
                <a:lnTo>
                  <a:pt x="1308683" y="2214694"/>
                </a:lnTo>
                <a:lnTo>
                  <a:pt x="1308683" y="1593909"/>
                </a:lnTo>
                <a:lnTo>
                  <a:pt x="645952" y="1442907"/>
                </a:lnTo>
                <a:lnTo>
                  <a:pt x="629174" y="33556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920" y="328773"/>
            <a:ext cx="5190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Evaluation Phase 1: Implementation Assessment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36306" y="708917"/>
            <a:ext cx="10274" cy="1808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0274" y="2034283"/>
            <a:ext cx="2024009" cy="3020602"/>
          </a:xfrm>
          <a:custGeom>
            <a:avLst/>
            <a:gdLst>
              <a:gd name="connsiteX0" fmla="*/ 0 w 2024009"/>
              <a:gd name="connsiteY0" fmla="*/ 339047 h 3020602"/>
              <a:gd name="connsiteX1" fmla="*/ 10274 w 2024009"/>
              <a:gd name="connsiteY1" fmla="*/ 2671281 h 3020602"/>
              <a:gd name="connsiteX2" fmla="*/ 1027416 w 2024009"/>
              <a:gd name="connsiteY2" fmla="*/ 3020602 h 3020602"/>
              <a:gd name="connsiteX3" fmla="*/ 2024009 w 2024009"/>
              <a:gd name="connsiteY3" fmla="*/ 2321960 h 3020602"/>
              <a:gd name="connsiteX4" fmla="*/ 2013735 w 2024009"/>
              <a:gd name="connsiteY4" fmla="*/ 0 h 3020602"/>
              <a:gd name="connsiteX5" fmla="*/ 934948 w 2024009"/>
              <a:gd name="connsiteY5" fmla="*/ 30823 h 3020602"/>
              <a:gd name="connsiteX6" fmla="*/ 0 w 2024009"/>
              <a:gd name="connsiteY6" fmla="*/ 339047 h 302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4009" h="3020602">
                <a:moveTo>
                  <a:pt x="0" y="339047"/>
                </a:moveTo>
                <a:cubicBezTo>
                  <a:pt x="3425" y="1116458"/>
                  <a:pt x="6849" y="1893870"/>
                  <a:pt x="10274" y="2671281"/>
                </a:cubicBezTo>
                <a:lnTo>
                  <a:pt x="1027416" y="3020602"/>
                </a:lnTo>
                <a:lnTo>
                  <a:pt x="2024009" y="2321960"/>
                </a:lnTo>
                <a:cubicBezTo>
                  <a:pt x="2020584" y="1547973"/>
                  <a:pt x="2017160" y="773987"/>
                  <a:pt x="2013735" y="0"/>
                </a:cubicBezTo>
                <a:lnTo>
                  <a:pt x="934948" y="30823"/>
                </a:lnTo>
                <a:lnTo>
                  <a:pt x="0" y="33904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7336" y="717478"/>
            <a:ext cx="485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Evaluation Phase 2: Awareness &amp; Knowledge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03115" y="1128409"/>
            <a:ext cx="9728" cy="1031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2928" y="1074159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Evaluation Phase 3: Skill &amp; Use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9728" y="1945532"/>
            <a:ext cx="3463046" cy="3200400"/>
          </a:xfrm>
          <a:custGeom>
            <a:avLst/>
            <a:gdLst>
              <a:gd name="connsiteX0" fmla="*/ 0 w 3463046"/>
              <a:gd name="connsiteY0" fmla="*/ 379379 h 3200400"/>
              <a:gd name="connsiteX1" fmla="*/ 19455 w 3463046"/>
              <a:gd name="connsiteY1" fmla="*/ 2840477 h 3200400"/>
              <a:gd name="connsiteX2" fmla="*/ 1089498 w 3463046"/>
              <a:gd name="connsiteY2" fmla="*/ 3200400 h 3200400"/>
              <a:gd name="connsiteX3" fmla="*/ 3443591 w 3463046"/>
              <a:gd name="connsiteY3" fmla="*/ 1770434 h 3200400"/>
              <a:gd name="connsiteX4" fmla="*/ 3463046 w 3463046"/>
              <a:gd name="connsiteY4" fmla="*/ 622570 h 3200400"/>
              <a:gd name="connsiteX5" fmla="*/ 2003898 w 3463046"/>
              <a:gd name="connsiteY5" fmla="*/ 0 h 3200400"/>
              <a:gd name="connsiteX6" fmla="*/ 904672 w 3463046"/>
              <a:gd name="connsiteY6" fmla="*/ 48638 h 3200400"/>
              <a:gd name="connsiteX7" fmla="*/ 0 w 3463046"/>
              <a:gd name="connsiteY7" fmla="*/ 379379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3046" h="3200400">
                <a:moveTo>
                  <a:pt x="0" y="379379"/>
                </a:moveTo>
                <a:lnTo>
                  <a:pt x="19455" y="2840477"/>
                </a:lnTo>
                <a:lnTo>
                  <a:pt x="1089498" y="3200400"/>
                </a:lnTo>
                <a:lnTo>
                  <a:pt x="3443591" y="1770434"/>
                </a:lnTo>
                <a:lnTo>
                  <a:pt x="3463046" y="622570"/>
                </a:lnTo>
                <a:lnTo>
                  <a:pt x="2003898" y="0"/>
                </a:lnTo>
                <a:lnTo>
                  <a:pt x="904672" y="48638"/>
                </a:lnTo>
                <a:lnTo>
                  <a:pt x="0" y="379379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31132" y="1449421"/>
            <a:ext cx="0" cy="544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20238" y="5252937"/>
            <a:ext cx="4523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Evaluation Phase 4: Teaching &amp; Outreach 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19455" y="1819072"/>
            <a:ext cx="4250988" cy="3433864"/>
          </a:xfrm>
          <a:custGeom>
            <a:avLst/>
            <a:gdLst>
              <a:gd name="connsiteX0" fmla="*/ 0 w 4250988"/>
              <a:gd name="connsiteY0" fmla="*/ 321013 h 3433864"/>
              <a:gd name="connsiteX1" fmla="*/ 9728 w 4250988"/>
              <a:gd name="connsiteY1" fmla="*/ 3083668 h 3433864"/>
              <a:gd name="connsiteX2" fmla="*/ 1138136 w 4250988"/>
              <a:gd name="connsiteY2" fmla="*/ 3433864 h 3433864"/>
              <a:gd name="connsiteX3" fmla="*/ 4250988 w 4250988"/>
              <a:gd name="connsiteY3" fmla="*/ 2237362 h 3433864"/>
              <a:gd name="connsiteX4" fmla="*/ 4250988 w 4250988"/>
              <a:gd name="connsiteY4" fmla="*/ 564205 h 3433864"/>
              <a:gd name="connsiteX5" fmla="*/ 1974715 w 4250988"/>
              <a:gd name="connsiteY5" fmla="*/ 0 h 3433864"/>
              <a:gd name="connsiteX6" fmla="*/ 943583 w 4250988"/>
              <a:gd name="connsiteY6" fmla="*/ 58366 h 3433864"/>
              <a:gd name="connsiteX7" fmla="*/ 0 w 4250988"/>
              <a:gd name="connsiteY7" fmla="*/ 321013 h 343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0988" h="3433864">
                <a:moveTo>
                  <a:pt x="0" y="321013"/>
                </a:moveTo>
                <a:cubicBezTo>
                  <a:pt x="3243" y="1241898"/>
                  <a:pt x="6485" y="2162783"/>
                  <a:pt x="9728" y="3083668"/>
                </a:cubicBezTo>
                <a:lnTo>
                  <a:pt x="1138136" y="3433864"/>
                </a:lnTo>
                <a:lnTo>
                  <a:pt x="4250988" y="2237362"/>
                </a:lnTo>
                <a:lnTo>
                  <a:pt x="4250988" y="564205"/>
                </a:lnTo>
                <a:lnTo>
                  <a:pt x="1974715" y="0"/>
                </a:lnTo>
                <a:lnTo>
                  <a:pt x="943583" y="58366"/>
                </a:lnTo>
                <a:lnTo>
                  <a:pt x="0" y="32101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015574" y="4572000"/>
            <a:ext cx="0" cy="680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0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7" grpId="0"/>
      <p:bldP spid="22" grpId="0"/>
      <p:bldP spid="21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899" y="385098"/>
            <a:ext cx="8664908" cy="603443"/>
          </a:xfrm>
        </p:spPr>
        <p:txBody>
          <a:bodyPr/>
          <a:lstStyle/>
          <a:p>
            <a:r>
              <a:rPr lang="en-US" dirty="0" smtClean="0"/>
              <a:t>Linking Research and Practice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406024" y="-20642"/>
            <a:ext cx="1737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Program-System Links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0" name="Group 43"/>
          <p:cNvGrpSpPr>
            <a:grpSpLocks/>
          </p:cNvGrpSpPr>
          <p:nvPr/>
        </p:nvGrpSpPr>
        <p:grpSpPr bwMode="auto">
          <a:xfrm>
            <a:off x="2909888" y="3917950"/>
            <a:ext cx="744537" cy="869950"/>
            <a:chOff x="2715" y="1723"/>
            <a:chExt cx="469" cy="548"/>
          </a:xfrm>
        </p:grpSpPr>
        <p:pic>
          <p:nvPicPr>
            <p:cNvPr id="31" name="Picture 44" descr="hanger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" y="1723"/>
              <a:ext cx="469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5" descr="PDF-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1947"/>
              <a:ext cx="324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26"/>
          <p:cNvGrpSpPr>
            <a:grpSpLocks/>
          </p:cNvGrpSpPr>
          <p:nvPr/>
        </p:nvGrpSpPr>
        <p:grpSpPr bwMode="auto">
          <a:xfrm>
            <a:off x="709613" y="3287713"/>
            <a:ext cx="1171575" cy="828675"/>
            <a:chOff x="1650" y="1368"/>
            <a:chExt cx="738" cy="522"/>
          </a:xfrm>
        </p:grpSpPr>
        <p:sp>
          <p:nvSpPr>
            <p:cNvPr id="34" name="Oval 27"/>
            <p:cNvSpPr>
              <a:spLocks noChangeArrowheads="1"/>
            </p:cNvSpPr>
            <p:nvPr/>
          </p:nvSpPr>
          <p:spPr bwMode="auto">
            <a:xfrm>
              <a:off x="1650" y="1368"/>
              <a:ext cx="720" cy="512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1659" y="1372"/>
              <a:ext cx="72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Students complete engineering kits</a:t>
              </a:r>
            </a:p>
          </p:txBody>
        </p:sp>
      </p:grpSp>
      <p:grpSp>
        <p:nvGrpSpPr>
          <p:cNvPr id="36" name="Group 29"/>
          <p:cNvGrpSpPr>
            <a:grpSpLocks/>
          </p:cNvGrpSpPr>
          <p:nvPr/>
        </p:nvGrpSpPr>
        <p:grpSpPr bwMode="auto">
          <a:xfrm>
            <a:off x="2797175" y="3398838"/>
            <a:ext cx="971550" cy="639762"/>
            <a:chOff x="3179" y="1702"/>
            <a:chExt cx="612" cy="403"/>
          </a:xfrm>
        </p:grpSpPr>
        <p:sp>
          <p:nvSpPr>
            <p:cNvPr id="37" name="AutoShape 30"/>
            <p:cNvSpPr>
              <a:spLocks noChangeArrowheads="1"/>
            </p:cNvSpPr>
            <p:nvPr/>
          </p:nvSpPr>
          <p:spPr bwMode="auto">
            <a:xfrm>
              <a:off x="3204" y="1708"/>
              <a:ext cx="576" cy="390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3179" y="1702"/>
              <a:ext cx="61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Youth interest in science</a:t>
              </a:r>
            </a:p>
          </p:txBody>
        </p:sp>
      </p:grpSp>
      <p:grpSp>
        <p:nvGrpSpPr>
          <p:cNvPr id="39" name="Group 32"/>
          <p:cNvGrpSpPr>
            <a:grpSpLocks/>
          </p:cNvGrpSpPr>
          <p:nvPr/>
        </p:nvGrpSpPr>
        <p:grpSpPr bwMode="auto">
          <a:xfrm>
            <a:off x="4670425" y="3359150"/>
            <a:ext cx="939800" cy="822325"/>
            <a:chOff x="3996" y="2072"/>
            <a:chExt cx="592" cy="518"/>
          </a:xfrm>
        </p:grpSpPr>
        <p:sp>
          <p:nvSpPr>
            <p:cNvPr id="40" name="AutoShape 33"/>
            <p:cNvSpPr>
              <a:spLocks noChangeArrowheads="1"/>
            </p:cNvSpPr>
            <p:nvPr/>
          </p:nvSpPr>
          <p:spPr bwMode="auto">
            <a:xfrm>
              <a:off x="4012" y="2091"/>
              <a:ext cx="576" cy="491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Text Box 34"/>
            <p:cNvSpPr txBox="1">
              <a:spLocks noChangeArrowheads="1"/>
            </p:cNvSpPr>
            <p:nvPr/>
          </p:nvSpPr>
          <p:spPr bwMode="auto">
            <a:xfrm>
              <a:off x="3996" y="2072"/>
              <a:ext cx="59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Increased interest in science education</a:t>
              </a:r>
            </a:p>
          </p:txBody>
        </p:sp>
      </p:grpSp>
      <p:grpSp>
        <p:nvGrpSpPr>
          <p:cNvPr id="42" name="Group 35"/>
          <p:cNvGrpSpPr>
            <a:grpSpLocks/>
          </p:cNvGrpSpPr>
          <p:nvPr/>
        </p:nvGrpSpPr>
        <p:grpSpPr bwMode="auto">
          <a:xfrm>
            <a:off x="6931025" y="3071813"/>
            <a:ext cx="919163" cy="1416050"/>
            <a:chOff x="4761" y="1917"/>
            <a:chExt cx="579" cy="892"/>
          </a:xfrm>
        </p:grpSpPr>
        <p:sp>
          <p:nvSpPr>
            <p:cNvPr id="43" name="AutoShape 36"/>
            <p:cNvSpPr>
              <a:spLocks noChangeArrowheads="1"/>
            </p:cNvSpPr>
            <p:nvPr/>
          </p:nvSpPr>
          <p:spPr bwMode="auto">
            <a:xfrm>
              <a:off x="4764" y="1917"/>
              <a:ext cx="576" cy="892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Text Box 37"/>
            <p:cNvSpPr txBox="1">
              <a:spLocks noChangeArrowheads="1"/>
            </p:cNvSpPr>
            <p:nvPr/>
          </p:nvSpPr>
          <p:spPr bwMode="auto">
            <a:xfrm>
              <a:off x="4761" y="1922"/>
              <a:ext cx="569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Increased rates of higher education &amp; career goal attainment</a:t>
              </a:r>
            </a:p>
          </p:txBody>
        </p:sp>
      </p:grpSp>
      <p:grpSp>
        <p:nvGrpSpPr>
          <p:cNvPr id="45" name="Group 49"/>
          <p:cNvGrpSpPr>
            <a:grpSpLocks/>
          </p:cNvGrpSpPr>
          <p:nvPr/>
        </p:nvGrpSpPr>
        <p:grpSpPr bwMode="auto">
          <a:xfrm>
            <a:off x="5607050" y="3629025"/>
            <a:ext cx="1323975" cy="869950"/>
            <a:chOff x="3532" y="1784"/>
            <a:chExt cx="834" cy="548"/>
          </a:xfrm>
        </p:grpSpPr>
        <p:grpSp>
          <p:nvGrpSpPr>
            <p:cNvPr id="46" name="Group 39"/>
            <p:cNvGrpSpPr>
              <a:grpSpLocks/>
            </p:cNvGrpSpPr>
            <p:nvPr/>
          </p:nvGrpSpPr>
          <p:grpSpPr bwMode="auto">
            <a:xfrm>
              <a:off x="3677" y="1784"/>
              <a:ext cx="469" cy="548"/>
              <a:chOff x="2715" y="1723"/>
              <a:chExt cx="469" cy="548"/>
            </a:xfrm>
          </p:grpSpPr>
          <p:pic>
            <p:nvPicPr>
              <p:cNvPr id="48" name="Picture 40" descr="hanger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5" y="1723"/>
                <a:ext cx="469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41" descr="PDF-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8" y="1947"/>
                <a:ext cx="324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47" name="AutoShape 38"/>
            <p:cNvCxnSpPr>
              <a:cxnSpLocks noChangeShapeType="1"/>
              <a:stCxn id="41" idx="3"/>
              <a:endCxn id="44" idx="1"/>
            </p:cNvCxnSpPr>
            <p:nvPr/>
          </p:nvCxnSpPr>
          <p:spPr bwMode="auto">
            <a:xfrm flipV="1">
              <a:off x="3532" y="1870"/>
              <a:ext cx="834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0" name="AutoShape 46"/>
          <p:cNvCxnSpPr>
            <a:cxnSpLocks noChangeShapeType="1"/>
            <a:stCxn id="35" idx="3"/>
            <a:endCxn id="38" idx="1"/>
          </p:cNvCxnSpPr>
          <p:nvPr/>
        </p:nvCxnSpPr>
        <p:spPr bwMode="auto">
          <a:xfrm>
            <a:off x="1881188" y="3705225"/>
            <a:ext cx="915987" cy="14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" name="Picture 48" descr="1869LOC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800" y="1803400"/>
            <a:ext cx="939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775" y="1738313"/>
            <a:ext cx="11096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-1358900"/>
            <a:ext cx="20796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920875" y="5133975"/>
            <a:ext cx="589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41B1D"/>
                </a:solidFill>
                <a:latin typeface="Calibri" pitchFamily="34" charset="0"/>
              </a:rPr>
              <a:t>Linking Evidence to Practice: Finding the “Golden Spike”</a:t>
            </a:r>
          </a:p>
        </p:txBody>
      </p:sp>
      <p:pic>
        <p:nvPicPr>
          <p:cNvPr id="55" name="Picture 55" descr="Golden-Spi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501775"/>
            <a:ext cx="8193087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9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60777E-7 L 0.46719 0.0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93 0.00185 L -0.56163 0.003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9898 L -0.00277 0.5633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“Throughline” 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06024" y="-20642"/>
            <a:ext cx="1737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Program-System Links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Picture 4" descr="energy-smart-camps-campers-id-2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3918"/>
            <a:ext cx="9144000" cy="42901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496175" y="6159500"/>
            <a:ext cx="685800" cy="274638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231188" y="6142175"/>
            <a:ext cx="919162" cy="288788"/>
          </a:xfrm>
          <a:prstGeom prst="rect">
            <a:avLst/>
          </a:prstGeom>
          <a:solidFill>
            <a:srgbClr val="FF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tx1"/>
                </a:solidFill>
              </a:rPr>
              <a:t>Short Term Outcomes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485063" y="6491288"/>
            <a:ext cx="685800" cy="274637"/>
          </a:xfrm>
          <a:prstGeom prst="rect">
            <a:avLst/>
          </a:prstGeom>
          <a:solidFill>
            <a:srgbClr val="CC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tx1"/>
                </a:solidFill>
              </a:rPr>
              <a:t>Mid Term Outcomes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224838" y="6480313"/>
            <a:ext cx="919162" cy="288787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tx1"/>
                </a:solidFill>
              </a:rPr>
              <a:t>Long-Term Outcomes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" y="6553200"/>
            <a:ext cx="2590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From Netway, May 24, 2011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66800" y="3581400"/>
            <a:ext cx="19050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33800" y="4267200"/>
            <a:ext cx="32004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66800" y="5181600"/>
            <a:ext cx="5334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90800" y="4953000"/>
            <a:ext cx="15240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105400" y="4191000"/>
            <a:ext cx="533400" cy="3938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77000" y="4051480"/>
            <a:ext cx="457200" cy="1395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696200" y="4267200"/>
            <a:ext cx="381000" cy="633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696200" y="4266126"/>
            <a:ext cx="381000" cy="6332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29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6024" y="-20642"/>
            <a:ext cx="1737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Program-System Links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86" y="1451649"/>
            <a:ext cx="89717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Experiential Learning Curricular Development Model </a:t>
            </a:r>
          </a:p>
          <a:p>
            <a:r>
              <a:rPr lang="en-US" sz="1400" b="1" dirty="0" smtClean="0"/>
              <a:t>for Stimulating Student Interest in Green Collar</a:t>
            </a:r>
          </a:p>
          <a:p>
            <a:r>
              <a:rPr lang="en-US" sz="1400" b="1" dirty="0" smtClean="0"/>
              <a:t>Careers</a:t>
            </a:r>
            <a:r>
              <a:rPr lang="en-US" sz="1400" b="1" i="0" dirty="0" smtClean="0"/>
              <a:t> </a:t>
            </a:r>
            <a:r>
              <a:rPr lang="en-US" sz="1400" i="0" dirty="0" smtClean="0"/>
              <a:t>(2011) Arnett, Sally E.; </a:t>
            </a:r>
            <a:r>
              <a:rPr lang="en-US" sz="1400" i="0" dirty="0" err="1" smtClean="0"/>
              <a:t>Kitchel</a:t>
            </a:r>
            <a:r>
              <a:rPr lang="en-US" sz="1400" i="0" dirty="0" smtClean="0"/>
              <a:t>, Allen; and</a:t>
            </a:r>
          </a:p>
          <a:p>
            <a:r>
              <a:rPr lang="en-US" sz="1400" i="0" dirty="0" smtClean="0"/>
              <a:t>Cannon, John G. Online Journal for Workforce</a:t>
            </a:r>
          </a:p>
          <a:p>
            <a:r>
              <a:rPr lang="en-US" sz="1400" i="0" dirty="0" smtClean="0"/>
              <a:t> Education and Development: Vol. 5: Issue 1 </a:t>
            </a:r>
          </a:p>
          <a:p>
            <a:endParaRPr lang="en-US" sz="1400" i="0" dirty="0" smtClean="0"/>
          </a:p>
          <a:p>
            <a:r>
              <a:rPr lang="en-US" sz="1400" b="1" dirty="0" smtClean="0"/>
              <a:t>Putting </a:t>
            </a:r>
            <a:r>
              <a:rPr lang="en-US" sz="1400" b="1" dirty="0" err="1" smtClean="0"/>
              <a:t>Renewables</a:t>
            </a:r>
            <a:r>
              <a:rPr lang="en-US" sz="1400" b="1" dirty="0" smtClean="0"/>
              <a:t> and Energy Efficiency to Work:</a:t>
            </a:r>
          </a:p>
          <a:p>
            <a:r>
              <a:rPr lang="en-US" sz="1400" b="1" dirty="0" smtClean="0"/>
              <a:t>How many jobs can the clean energy industry generate</a:t>
            </a:r>
          </a:p>
          <a:p>
            <a:r>
              <a:rPr lang="en-US" sz="1400" b="1" dirty="0" smtClean="0"/>
              <a:t>in the US?  </a:t>
            </a:r>
            <a:r>
              <a:rPr lang="en-US" sz="1400" i="0" dirty="0" smtClean="0"/>
              <a:t>(2010) Wei, Max, </a:t>
            </a:r>
            <a:r>
              <a:rPr lang="en-US" sz="1400" i="0" dirty="0" err="1" smtClean="0"/>
              <a:t>Patadia</a:t>
            </a:r>
            <a:r>
              <a:rPr lang="en-US" sz="1400" i="0" dirty="0" smtClean="0"/>
              <a:t>, Shana, and </a:t>
            </a:r>
          </a:p>
          <a:p>
            <a:r>
              <a:rPr lang="en-US" sz="1400" i="0" dirty="0" smtClean="0"/>
              <a:t>Daniel M. </a:t>
            </a:r>
            <a:r>
              <a:rPr lang="en-US" sz="1400" i="0" dirty="0" err="1" smtClean="0"/>
              <a:t>Kammen</a:t>
            </a:r>
            <a:r>
              <a:rPr lang="en-US" sz="1400" i="0" dirty="0" smtClean="0"/>
              <a:t> Energy Policy Vol. 38 Issue 2 pp. 919-931</a:t>
            </a:r>
          </a:p>
          <a:p>
            <a:endParaRPr lang="en-US" sz="1400" i="0" dirty="0" smtClean="0"/>
          </a:p>
          <a:p>
            <a:r>
              <a:rPr lang="en-US" sz="1400" b="1" dirty="0" smtClean="0"/>
              <a:t>Preparing the Workforce for a ‘Greens Job’ Economy </a:t>
            </a:r>
            <a:r>
              <a:rPr lang="en-US" sz="1400" i="0" dirty="0" smtClean="0"/>
              <a:t>(2009) Clearly, Jennifer and Allison </a:t>
            </a:r>
            <a:r>
              <a:rPr lang="en-US" sz="1400" i="0" dirty="0" err="1" smtClean="0"/>
              <a:t>Kopicki</a:t>
            </a:r>
            <a:r>
              <a:rPr lang="en-US" sz="1400" i="0" dirty="0" smtClean="0"/>
              <a:t>. John J. </a:t>
            </a:r>
            <a:r>
              <a:rPr lang="en-US" sz="1400" i="0" dirty="0" err="1" smtClean="0"/>
              <a:t>Heldrich</a:t>
            </a:r>
            <a:r>
              <a:rPr lang="en-US" sz="1400" i="0" dirty="0" smtClean="0"/>
              <a:t> Center for Workforce Development Research Brief, February 2009. </a:t>
            </a:r>
          </a:p>
          <a:p>
            <a:endParaRPr lang="en-US" sz="1400" i="0" dirty="0" smtClean="0"/>
          </a:p>
          <a:p>
            <a:r>
              <a:rPr lang="en-US" sz="1400" b="1" dirty="0" smtClean="0"/>
              <a:t>Energy literacy of secondary students in New York State (USA): A measure of knowledge, affect, and behavior</a:t>
            </a:r>
            <a:r>
              <a:rPr lang="en-US" sz="1400" i="0" dirty="0" smtClean="0"/>
              <a:t>. (2010) </a:t>
            </a:r>
            <a:r>
              <a:rPr lang="en-US" sz="1400" i="0" dirty="0" err="1" smtClean="0"/>
              <a:t>DeWaters</a:t>
            </a:r>
            <a:r>
              <a:rPr lang="en-US" sz="1400" i="0" dirty="0" smtClean="0"/>
              <a:t>, Jan and Susan Powers. Energy Policy. </a:t>
            </a:r>
            <a:r>
              <a:rPr lang="en-US" sz="1400" i="0" dirty="0" err="1" smtClean="0"/>
              <a:t>Vol</a:t>
            </a:r>
            <a:r>
              <a:rPr lang="en-US" sz="1400" i="0" dirty="0" smtClean="0"/>
              <a:t> 39: 1699-1710. 2010.</a:t>
            </a:r>
          </a:p>
          <a:p>
            <a:endParaRPr lang="en-US" sz="1400" i="0" dirty="0" smtClean="0"/>
          </a:p>
          <a:p>
            <a:r>
              <a:rPr lang="en-US" sz="1400" b="1" dirty="0" smtClean="0"/>
              <a:t>Learners and Learning in Environmental Education: A Critical Review of the Evidence </a:t>
            </a:r>
            <a:r>
              <a:rPr lang="en-US" sz="1400" i="0" dirty="0" smtClean="0"/>
              <a:t>(2010) </a:t>
            </a:r>
            <a:r>
              <a:rPr lang="en-US" sz="1400" i="0" dirty="0" err="1" smtClean="0"/>
              <a:t>Rickinson</a:t>
            </a:r>
            <a:r>
              <a:rPr lang="en-US" sz="1400" i="0" dirty="0" smtClean="0"/>
              <a:t>, Mark.  Environmental Education Research, July 2010.</a:t>
            </a:r>
          </a:p>
          <a:p>
            <a:endParaRPr lang="en-US" sz="1400" i="0" dirty="0" smtClean="0"/>
          </a:p>
          <a:p>
            <a:r>
              <a:rPr lang="en-US" sz="1400" b="1" dirty="0" smtClean="0"/>
              <a:t>Energy Education Professional Development: Assessment of Teachers’ Satisfacti</a:t>
            </a:r>
            <a:r>
              <a:rPr lang="en-US" sz="1400" dirty="0" smtClean="0"/>
              <a:t>on </a:t>
            </a:r>
            <a:r>
              <a:rPr lang="en-US" sz="1400" i="0" dirty="0" smtClean="0"/>
              <a:t>(2009) Theresa M. Ford, Masters’ Thesis, Univ. of Wisconsin July 2009</a:t>
            </a:r>
            <a:endParaRPr lang="en-US" sz="1400" i="0" dirty="0"/>
          </a:p>
        </p:txBody>
      </p:sp>
      <p:grpSp>
        <p:nvGrpSpPr>
          <p:cNvPr id="6" name="Group 5"/>
          <p:cNvGrpSpPr/>
          <p:nvPr/>
        </p:nvGrpSpPr>
        <p:grpSpPr>
          <a:xfrm>
            <a:off x="5217015" y="610584"/>
            <a:ext cx="3886200" cy="3021168"/>
            <a:chOff x="5217015" y="610584"/>
            <a:chExt cx="3886200" cy="3021168"/>
          </a:xfrm>
        </p:grpSpPr>
        <p:grpSp>
          <p:nvGrpSpPr>
            <p:cNvPr id="7" name="Group 6"/>
            <p:cNvGrpSpPr/>
            <p:nvPr/>
          </p:nvGrpSpPr>
          <p:grpSpPr>
            <a:xfrm>
              <a:off x="5217015" y="610584"/>
              <a:ext cx="3886200" cy="3021168"/>
              <a:chOff x="5217015" y="690096"/>
              <a:chExt cx="3886200" cy="302116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380383" y="1417983"/>
                <a:ext cx="3470804" cy="1603513"/>
                <a:chOff x="5380383" y="1417983"/>
                <a:chExt cx="3470804" cy="1603513"/>
              </a:xfrm>
            </p:grpSpPr>
            <p:pic>
              <p:nvPicPr>
                <p:cNvPr id="13" name="Picture 12" descr="Picture1.png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74265" t="61137" b="14414"/>
                <a:stretch>
                  <a:fillRect/>
                </a:stretch>
              </p:blipFill>
              <p:spPr>
                <a:xfrm>
                  <a:off x="5433391" y="1497496"/>
                  <a:ext cx="3417796" cy="1524000"/>
                </a:xfrm>
                <a:prstGeom prst="rect">
                  <a:avLst/>
                </a:prstGeom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5380383" y="1417983"/>
                  <a:ext cx="1537252" cy="1987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7"/>
              <p:cNvGrpSpPr/>
              <p:nvPr/>
            </p:nvGrpSpPr>
            <p:grpSpPr>
              <a:xfrm>
                <a:off x="5217015" y="690096"/>
                <a:ext cx="3886200" cy="3021168"/>
                <a:chOff x="5217015" y="381000"/>
                <a:chExt cx="3886200" cy="3021168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5486400" y="838200"/>
                  <a:ext cx="1561897" cy="3248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5217015" y="381000"/>
                  <a:ext cx="3886200" cy="302116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" name="Straight Arrow Connector 7"/>
            <p:cNvCxnSpPr/>
            <p:nvPr/>
          </p:nvCxnSpPr>
          <p:spPr>
            <a:xfrm flipV="1">
              <a:off x="6795052" y="1881810"/>
              <a:ext cx="493644" cy="8875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93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Focusing the Evaluation</a:t>
            </a:r>
            <a:endParaRPr lang="en-US" dirty="0" smtClean="0"/>
          </a:p>
        </p:txBody>
      </p:sp>
      <p:pic>
        <p:nvPicPr>
          <p:cNvPr id="6" name="Picture 5" descr="Dia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1691"/>
            <a:ext cx="9144000" cy="4917057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" y="617793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0" dirty="0" smtClean="0">
                <a:latin typeface="Tahoma" pitchFamily="34" charset="0"/>
              </a:rPr>
              <a:t>CCE Regional Vegetable Program: </a:t>
            </a:r>
            <a:r>
              <a:rPr lang="en-US" sz="1400" b="1" dirty="0" smtClean="0">
                <a:latin typeface="Tahoma" pitchFamily="34" charset="0"/>
              </a:rPr>
              <a:t>Broad Outreach </a:t>
            </a:r>
            <a:r>
              <a:rPr lang="en-US" sz="1400" b="1" i="0" dirty="0" smtClean="0">
                <a:latin typeface="Tahoma" pitchFamily="34" charset="0"/>
              </a:rPr>
              <a:t>Program</a:t>
            </a:r>
            <a:endParaRPr lang="en-US" sz="1400" b="1" i="0" dirty="0">
              <a:latin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400" b="1" i="0" dirty="0">
                <a:latin typeface="Tahoma" pitchFamily="34" charset="0"/>
              </a:rPr>
              <a:t>Pathway </a:t>
            </a:r>
            <a:r>
              <a:rPr lang="en-US" sz="1400" b="1" i="0" dirty="0" smtClean="0">
                <a:latin typeface="Tahoma" pitchFamily="34" charset="0"/>
              </a:rPr>
              <a:t>Model</a:t>
            </a:r>
            <a:endParaRPr lang="en-US" sz="1400" b="1" i="0" dirty="0">
              <a:latin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53902" y="5099320"/>
            <a:ext cx="685800" cy="274638"/>
          </a:xfrm>
          <a:prstGeom prst="roundRect">
            <a:avLst/>
          </a:prstGeom>
          <a:solidFill>
            <a:srgbClr val="FFFFE1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187326" y="5099320"/>
            <a:ext cx="781493" cy="274638"/>
          </a:xfrm>
          <a:prstGeom prst="rect">
            <a:avLst/>
          </a:prstGeom>
          <a:solidFill>
            <a:srgbClr val="FF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</a:rPr>
              <a:t>Short Term Outcomes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2790" y="5421583"/>
            <a:ext cx="685800" cy="274637"/>
          </a:xfrm>
          <a:prstGeom prst="rect">
            <a:avLst/>
          </a:prstGeom>
          <a:solidFill>
            <a:srgbClr val="CC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</a:rPr>
              <a:t>Mid Term Outcomes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73039" y="5424758"/>
            <a:ext cx="781493" cy="274637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</a:rPr>
              <a:t>Long-Term Outcomes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35665" y="3118020"/>
            <a:ext cx="680484" cy="773496"/>
          </a:xfrm>
          <a:prstGeom prst="round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82183" y="406861"/>
            <a:ext cx="3672349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0" dirty="0" smtClean="0">
                <a:solidFill>
                  <a:srgbClr val="0000FF"/>
                </a:solidFill>
              </a:rPr>
              <a:t>EQ: How do newsletter readers rate their level of knowledge about </a:t>
            </a:r>
          </a:p>
          <a:p>
            <a:pPr marL="342900" indent="-342900">
              <a:buAutoNum type="arabicParenBoth"/>
            </a:pPr>
            <a:r>
              <a:rPr lang="en-US" sz="1600" b="1" i="0" dirty="0" smtClean="0">
                <a:solidFill>
                  <a:srgbClr val="0000FF"/>
                </a:solidFill>
              </a:rPr>
              <a:t>Research trials</a:t>
            </a:r>
          </a:p>
          <a:p>
            <a:pPr marL="342900" indent="-342900">
              <a:buAutoNum type="arabicParenBoth"/>
            </a:pPr>
            <a:r>
              <a:rPr lang="en-US" sz="1600" b="1" i="0" dirty="0" smtClean="0">
                <a:solidFill>
                  <a:srgbClr val="0000FF"/>
                </a:solidFill>
              </a:rPr>
              <a:t>Rules and regulations</a:t>
            </a:r>
          </a:p>
          <a:p>
            <a:pPr marL="342900" indent="-342900">
              <a:buAutoNum type="arabicParenBoth"/>
            </a:pPr>
            <a:r>
              <a:rPr lang="en-US" sz="1600" b="1" i="0" dirty="0" smtClean="0">
                <a:solidFill>
                  <a:srgbClr val="0000FF"/>
                </a:solidFill>
              </a:rPr>
              <a:t>Insects, diseases, and weeds</a:t>
            </a:r>
          </a:p>
          <a:p>
            <a:pPr marL="342900" indent="-342900">
              <a:buAutoNum type="arabicParenBoth"/>
            </a:pPr>
            <a:r>
              <a:rPr lang="en-US" sz="1600" b="1" i="0" dirty="0" smtClean="0">
                <a:solidFill>
                  <a:srgbClr val="0000FF"/>
                </a:solidFill>
              </a:rPr>
              <a:t>Emerging issues</a:t>
            </a:r>
          </a:p>
          <a:p>
            <a:pPr marL="342900" indent="-342900">
              <a:buAutoNum type="arabicParenBoth"/>
            </a:pPr>
            <a:r>
              <a:rPr lang="en-US" sz="1600" b="1" i="0" dirty="0" smtClean="0">
                <a:solidFill>
                  <a:srgbClr val="0000FF"/>
                </a:solidFill>
              </a:rPr>
              <a:t>Marketing issues</a:t>
            </a:r>
            <a:endParaRPr lang="en-US" sz="1600" b="1" i="0" dirty="0">
              <a:solidFill>
                <a:srgbClr val="0000FF"/>
              </a:solidFill>
            </a:endParaRPr>
          </a:p>
        </p:txBody>
      </p:sp>
      <p:cxnSp>
        <p:nvCxnSpPr>
          <p:cNvPr id="13" name="Curved Connector 12"/>
          <p:cNvCxnSpPr>
            <a:endCxn id="12" idx="1"/>
          </p:cNvCxnSpPr>
          <p:nvPr/>
        </p:nvCxnSpPr>
        <p:spPr>
          <a:xfrm flipV="1">
            <a:off x="1616149" y="1314802"/>
            <a:ext cx="3666034" cy="2135447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2306" y="-20642"/>
            <a:ext cx="2441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Developing Evaluation Questions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62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Grp="1" noChangeArrowheads="1"/>
          </p:cNvSpPr>
          <p:nvPr>
            <p:ph type="body" sz="quarter" idx="13"/>
          </p:nvPr>
        </p:nvSpPr>
        <p:spPr>
          <a:xfrm>
            <a:off x="206472" y="1386348"/>
            <a:ext cx="3746093" cy="4509126"/>
          </a:xfrm>
        </p:spPr>
        <p:txBody>
          <a:bodyPr/>
          <a:lstStyle/>
          <a:p>
            <a:pPr eaLnBrk="1" hangingPunct="1"/>
            <a:r>
              <a:rPr lang="en-US" sz="2200" dirty="0" smtClean="0"/>
              <a:t>Program Mission</a:t>
            </a:r>
          </a:p>
          <a:p>
            <a:pPr eaLnBrk="1" hangingPunct="1"/>
            <a:r>
              <a:rPr lang="en-US" sz="2200" dirty="0" smtClean="0"/>
              <a:t>Program Description</a:t>
            </a:r>
          </a:p>
          <a:p>
            <a:pPr eaLnBrk="1" hangingPunct="1"/>
            <a:r>
              <a:rPr lang="en-US" sz="2200" dirty="0" smtClean="0"/>
              <a:t>Evaluation Purpose Stmt</a:t>
            </a:r>
          </a:p>
          <a:p>
            <a:pPr eaLnBrk="1" hangingPunct="1"/>
            <a:r>
              <a:rPr lang="en-US" sz="2200" dirty="0" smtClean="0"/>
              <a:t>Evaluation Questions</a:t>
            </a:r>
          </a:p>
          <a:p>
            <a:pPr eaLnBrk="1" hangingPunct="1"/>
            <a:r>
              <a:rPr lang="en-US" sz="2200" dirty="0" smtClean="0"/>
              <a:t>Sampling Plan</a:t>
            </a:r>
          </a:p>
          <a:p>
            <a:pPr eaLnBrk="1" hangingPunct="1"/>
            <a:r>
              <a:rPr lang="en-US" sz="2200" dirty="0" smtClean="0"/>
              <a:t>Measures</a:t>
            </a:r>
          </a:p>
          <a:p>
            <a:pPr eaLnBrk="1" hangingPunct="1"/>
            <a:r>
              <a:rPr lang="en-US" sz="2200" dirty="0" smtClean="0"/>
              <a:t>Evaluation Design</a:t>
            </a:r>
          </a:p>
          <a:p>
            <a:pPr eaLnBrk="1" hangingPunct="1"/>
            <a:r>
              <a:rPr lang="en-US" sz="2200" dirty="0" smtClean="0"/>
              <a:t>Data Management</a:t>
            </a:r>
          </a:p>
          <a:p>
            <a:pPr eaLnBrk="1" hangingPunct="1"/>
            <a:r>
              <a:rPr lang="en-US" sz="2200" dirty="0" smtClean="0"/>
              <a:t>Analysis</a:t>
            </a:r>
          </a:p>
          <a:p>
            <a:pPr eaLnBrk="1" hangingPunct="1"/>
            <a:r>
              <a:rPr lang="en-US" sz="2200" dirty="0" smtClean="0"/>
              <a:t>Reporting</a:t>
            </a:r>
          </a:p>
          <a:p>
            <a:pPr eaLnBrk="1" hangingPunct="1"/>
            <a:r>
              <a:rPr lang="en-US" sz="2200" dirty="0" smtClean="0"/>
              <a:t>Timeline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title"/>
          </p:nvPr>
        </p:nvSpPr>
        <p:spPr>
          <a:xfrm>
            <a:off x="287899" y="409811"/>
            <a:ext cx="8664908" cy="603443"/>
          </a:xfrm>
        </p:spPr>
        <p:txBody>
          <a:bodyPr/>
          <a:lstStyle/>
          <a:p>
            <a:pPr eaLnBrk="1" hangingPunct="1"/>
            <a:r>
              <a:rPr lang="en-US" dirty="0" smtClean="0"/>
              <a:t>Evaluation Plan Outline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6" b="3145"/>
          <a:stretch/>
        </p:blipFill>
        <p:spPr>
          <a:xfrm>
            <a:off x="4111891" y="1103870"/>
            <a:ext cx="4722761" cy="564994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30546" y="-20642"/>
            <a:ext cx="2313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Developing the Evaluation Plan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William Trochim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Cornell University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wmt1@cornell.edu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https://core.human.cornell.edu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further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57681" y="1447802"/>
            <a:ext cx="7806935" cy="39989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Stakeholder Analysis</a:t>
            </a:r>
          </a:p>
          <a:p>
            <a:r>
              <a:rPr lang="en-US" dirty="0" smtClean="0"/>
              <a:t>Intro to Modeling</a:t>
            </a:r>
          </a:p>
          <a:p>
            <a:r>
              <a:rPr lang="en-US" dirty="0" smtClean="0"/>
              <a:t>Program Review</a:t>
            </a:r>
          </a:p>
          <a:p>
            <a:r>
              <a:rPr lang="en-US" dirty="0" smtClean="0"/>
              <a:t>Program Boundary Analysis</a:t>
            </a:r>
          </a:p>
          <a:p>
            <a:r>
              <a:rPr lang="en-US" dirty="0" smtClean="0"/>
              <a:t>Lifecycle Analysis</a:t>
            </a:r>
          </a:p>
          <a:p>
            <a:r>
              <a:rPr lang="en-US" dirty="0" smtClean="0"/>
              <a:t>Logic Model</a:t>
            </a:r>
          </a:p>
          <a:p>
            <a:r>
              <a:rPr lang="en-US" dirty="0" smtClean="0"/>
              <a:t>Pathway Model</a:t>
            </a:r>
          </a:p>
          <a:p>
            <a:r>
              <a:rPr lang="en-US" dirty="0" smtClean="0"/>
              <a:t>Evaluation Scope</a:t>
            </a:r>
          </a:p>
          <a:p>
            <a:r>
              <a:rPr lang="en-US" dirty="0" smtClean="0"/>
              <a:t>Program-System Links</a:t>
            </a:r>
          </a:p>
          <a:p>
            <a:r>
              <a:rPr lang="en-US" dirty="0" smtClean="0"/>
              <a:t>Program Model Synthesis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Stage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87899" y="442762"/>
            <a:ext cx="8664908" cy="603443"/>
          </a:xfrm>
        </p:spPr>
        <p:txBody>
          <a:bodyPr/>
          <a:lstStyle/>
          <a:p>
            <a:r>
              <a:rPr lang="en-US" dirty="0" smtClean="0"/>
              <a:t>Stakeholder Analysis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3657600" y="2971800"/>
            <a:ext cx="1524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886200" y="3276600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 smtClean="0"/>
              <a:t>4-H </a:t>
            </a:r>
            <a:r>
              <a:rPr lang="en-US" sz="1600" dirty="0"/>
              <a:t>Program</a:t>
            </a: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2981325" y="2228850"/>
            <a:ext cx="2954338" cy="282416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2438400" y="1676400"/>
            <a:ext cx="4114800" cy="39624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1784350" y="1109663"/>
            <a:ext cx="5410200" cy="51816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5257800" y="3581400"/>
            <a:ext cx="99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Parents</a:t>
            </a: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5029200" y="39624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FFA Teachers</a:t>
            </a: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5105400" y="2971800"/>
            <a:ext cx="99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Youth</a:t>
            </a:r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5257800" y="5334000"/>
            <a:ext cx="99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Jefferson County Legislatures</a:t>
            </a:r>
          </a:p>
        </p:txBody>
      </p:sp>
      <p:sp>
        <p:nvSpPr>
          <p:cNvPr id="13325" name="Text Box 15"/>
          <p:cNvSpPr txBox="1">
            <a:spLocks noChangeArrowheads="1"/>
          </p:cNvSpPr>
          <p:nvPr/>
        </p:nvSpPr>
        <p:spPr bwMode="auto">
          <a:xfrm>
            <a:off x="4191000" y="4419600"/>
            <a:ext cx="1066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4-H Members</a:t>
            </a:r>
          </a:p>
        </p:txBody>
      </p:sp>
      <p:sp>
        <p:nvSpPr>
          <p:cNvPr id="13326" name="Text Box 16"/>
          <p:cNvSpPr txBox="1">
            <a:spLocks noChangeArrowheads="1"/>
          </p:cNvSpPr>
          <p:nvPr/>
        </p:nvSpPr>
        <p:spPr bwMode="auto">
          <a:xfrm>
            <a:off x="6400800" y="43434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National Dairy Industry</a:t>
            </a:r>
          </a:p>
        </p:txBody>
      </p:sp>
      <p:sp>
        <p:nvSpPr>
          <p:cNvPr id="13327" name="Text Box 17"/>
          <p:cNvSpPr txBox="1">
            <a:spLocks noChangeArrowheads="1"/>
          </p:cNvSpPr>
          <p:nvPr/>
        </p:nvSpPr>
        <p:spPr bwMode="auto">
          <a:xfrm>
            <a:off x="2590800" y="4572000"/>
            <a:ext cx="1219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Jefferson County Fair Board</a:t>
            </a:r>
          </a:p>
        </p:txBody>
      </p:sp>
      <p:sp>
        <p:nvSpPr>
          <p:cNvPr id="13328" name="Text Box 18"/>
          <p:cNvSpPr txBox="1">
            <a:spLocks noChangeArrowheads="1"/>
          </p:cNvSpPr>
          <p:nvPr/>
        </p:nvSpPr>
        <p:spPr bwMode="auto">
          <a:xfrm>
            <a:off x="6400800" y="2971800"/>
            <a:ext cx="99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Funders</a:t>
            </a:r>
          </a:p>
        </p:txBody>
      </p:sp>
      <p:sp>
        <p:nvSpPr>
          <p:cNvPr id="13329" name="Text Box 19"/>
          <p:cNvSpPr txBox="1">
            <a:spLocks noChangeArrowheads="1"/>
          </p:cNvSpPr>
          <p:nvPr/>
        </p:nvSpPr>
        <p:spPr bwMode="auto">
          <a:xfrm>
            <a:off x="3200400" y="2895600"/>
            <a:ext cx="99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CCE Staff</a:t>
            </a:r>
          </a:p>
        </p:txBody>
      </p:sp>
      <p:sp>
        <p:nvSpPr>
          <p:cNvPr id="13330" name="Text Box 20"/>
          <p:cNvSpPr txBox="1">
            <a:spLocks noChangeArrowheads="1"/>
          </p:cNvSpPr>
          <p:nvPr/>
        </p:nvSpPr>
        <p:spPr bwMode="auto">
          <a:xfrm>
            <a:off x="1676400" y="41148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Breed Associations</a:t>
            </a:r>
          </a:p>
        </p:txBody>
      </p:sp>
      <p:sp>
        <p:nvSpPr>
          <p:cNvPr id="13331" name="Text Box 21"/>
          <p:cNvSpPr txBox="1">
            <a:spLocks noChangeArrowheads="1"/>
          </p:cNvSpPr>
          <p:nvPr/>
        </p:nvSpPr>
        <p:spPr bwMode="auto">
          <a:xfrm>
            <a:off x="2209800" y="36576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Local Ag Businesses</a:t>
            </a:r>
          </a:p>
        </p:txBody>
      </p:sp>
      <p:sp>
        <p:nvSpPr>
          <p:cNvPr id="13332" name="Text Box 22"/>
          <p:cNvSpPr txBox="1">
            <a:spLocks noChangeArrowheads="1"/>
          </p:cNvSpPr>
          <p:nvPr/>
        </p:nvSpPr>
        <p:spPr bwMode="auto">
          <a:xfrm>
            <a:off x="5334000" y="4572000"/>
            <a:ext cx="99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Surrounding County Youth</a:t>
            </a:r>
          </a:p>
        </p:txBody>
      </p:sp>
      <p:sp>
        <p:nvSpPr>
          <p:cNvPr id="13333" name="Text Box 23"/>
          <p:cNvSpPr txBox="1">
            <a:spLocks noChangeArrowheads="1"/>
          </p:cNvSpPr>
          <p:nvPr/>
        </p:nvSpPr>
        <p:spPr bwMode="auto">
          <a:xfrm>
            <a:off x="3733800" y="1752600"/>
            <a:ext cx="99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NYS 4-H</a:t>
            </a:r>
          </a:p>
        </p:txBody>
      </p:sp>
      <p:sp>
        <p:nvSpPr>
          <p:cNvPr id="13334" name="Text Box 24"/>
          <p:cNvSpPr txBox="1">
            <a:spLocks noChangeArrowheads="1"/>
          </p:cNvSpPr>
          <p:nvPr/>
        </p:nvSpPr>
        <p:spPr bwMode="auto">
          <a:xfrm>
            <a:off x="2971800" y="1981200"/>
            <a:ext cx="99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SUNY Morrisville Cobleskill</a:t>
            </a:r>
          </a:p>
        </p:txBody>
      </p:sp>
      <p:sp>
        <p:nvSpPr>
          <p:cNvPr id="13335" name="Text Box 25"/>
          <p:cNvSpPr txBox="1">
            <a:spLocks noChangeArrowheads="1"/>
          </p:cNvSpPr>
          <p:nvPr/>
        </p:nvSpPr>
        <p:spPr bwMode="auto">
          <a:xfrm>
            <a:off x="2819400" y="14478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Other Youth Programs</a:t>
            </a:r>
          </a:p>
        </p:txBody>
      </p:sp>
      <p:sp>
        <p:nvSpPr>
          <p:cNvPr id="13336" name="Text Box 26"/>
          <p:cNvSpPr txBox="1">
            <a:spLocks noChangeArrowheads="1"/>
          </p:cNvSpPr>
          <p:nvPr/>
        </p:nvSpPr>
        <p:spPr bwMode="auto">
          <a:xfrm>
            <a:off x="2057400" y="3124200"/>
            <a:ext cx="99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JCADCA</a:t>
            </a:r>
          </a:p>
        </p:txBody>
      </p:sp>
      <p:sp>
        <p:nvSpPr>
          <p:cNvPr id="13337" name="Text Box 29"/>
          <p:cNvSpPr txBox="1">
            <a:spLocks noChangeArrowheads="1"/>
          </p:cNvSpPr>
          <p:nvPr/>
        </p:nvSpPr>
        <p:spPr bwMode="auto">
          <a:xfrm>
            <a:off x="3962400" y="5105400"/>
            <a:ext cx="1219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Jefferson County Dairy Producers</a:t>
            </a:r>
          </a:p>
        </p:txBody>
      </p:sp>
      <p:sp>
        <p:nvSpPr>
          <p:cNvPr id="13338" name="Text Box 30"/>
          <p:cNvSpPr txBox="1">
            <a:spLocks noChangeArrowheads="1"/>
          </p:cNvSpPr>
          <p:nvPr/>
        </p:nvSpPr>
        <p:spPr bwMode="auto">
          <a:xfrm>
            <a:off x="2133600" y="5791200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Media</a:t>
            </a:r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2895600" y="3505200"/>
            <a:ext cx="1066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Volunteers</a:t>
            </a:r>
          </a:p>
        </p:txBody>
      </p:sp>
      <p:sp>
        <p:nvSpPr>
          <p:cNvPr id="13340" name="Text Box 32"/>
          <p:cNvSpPr txBox="1">
            <a:spLocks noChangeArrowheads="1"/>
          </p:cNvSpPr>
          <p:nvPr/>
        </p:nvSpPr>
        <p:spPr bwMode="auto">
          <a:xfrm>
            <a:off x="3200400" y="41910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CCE Board of Directors</a:t>
            </a:r>
          </a:p>
        </p:txBody>
      </p:sp>
      <p:sp>
        <p:nvSpPr>
          <p:cNvPr id="13341" name="Text Box 33"/>
          <p:cNvSpPr txBox="1">
            <a:spLocks noChangeArrowheads="1"/>
          </p:cNvSpPr>
          <p:nvPr/>
        </p:nvSpPr>
        <p:spPr bwMode="auto">
          <a:xfrm>
            <a:off x="2362200" y="5257800"/>
            <a:ext cx="99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State Fair</a:t>
            </a:r>
          </a:p>
        </p:txBody>
      </p:sp>
      <p:sp>
        <p:nvSpPr>
          <p:cNvPr id="13342" name="Text Box 34"/>
          <p:cNvSpPr txBox="1">
            <a:spLocks noChangeArrowheads="1"/>
          </p:cNvSpPr>
          <p:nvPr/>
        </p:nvSpPr>
        <p:spPr bwMode="auto">
          <a:xfrm>
            <a:off x="6019800" y="35814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NYS Jr. Holstein Association</a:t>
            </a:r>
          </a:p>
        </p:txBody>
      </p:sp>
      <p:sp>
        <p:nvSpPr>
          <p:cNvPr id="13343" name="Text Box 35"/>
          <p:cNvSpPr txBox="1">
            <a:spLocks noChangeArrowheads="1"/>
          </p:cNvSpPr>
          <p:nvPr/>
        </p:nvSpPr>
        <p:spPr bwMode="auto">
          <a:xfrm>
            <a:off x="4038600" y="23622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Local School Districts</a:t>
            </a:r>
          </a:p>
        </p:txBody>
      </p:sp>
      <p:sp>
        <p:nvSpPr>
          <p:cNvPr id="13344" name="Text Box 36"/>
          <p:cNvSpPr txBox="1">
            <a:spLocks noChangeArrowheads="1"/>
          </p:cNvSpPr>
          <p:nvPr/>
        </p:nvSpPr>
        <p:spPr bwMode="auto">
          <a:xfrm>
            <a:off x="5334000" y="19050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Cornell University</a:t>
            </a:r>
          </a:p>
        </p:txBody>
      </p:sp>
      <p:sp>
        <p:nvSpPr>
          <p:cNvPr id="13345" name="Text Box 37"/>
          <p:cNvSpPr txBox="1">
            <a:spLocks noChangeArrowheads="1"/>
          </p:cNvSpPr>
          <p:nvPr/>
        </p:nvSpPr>
        <p:spPr bwMode="auto">
          <a:xfrm>
            <a:off x="6172200" y="2362200"/>
            <a:ext cx="99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8080"/>
                </a:solidFill>
              </a:rPr>
              <a:t>Taxpayers</a:t>
            </a: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b="1" i="0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Stakeholder </a:t>
            </a:r>
            <a:r>
              <a:rPr lang="en-US" sz="2000" b="1" i="0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Map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11822" y="-20642"/>
            <a:ext cx="1632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Stakeholder Mapping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3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6781800" y="6487244"/>
            <a:ext cx="236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EERS2015	//     </a:t>
            </a:r>
            <a:fld id="{D14CD60B-2183-4960-A9E4-DABC32D489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28650" y="1449092"/>
            <a:ext cx="7886700" cy="472787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5400" dirty="0" smtClean="0">
                <a:latin typeface="Baskerville Old Face" panose="02020602080505020303" pitchFamily="18" charset="0"/>
              </a:rPr>
              <a:t>“</a:t>
            </a:r>
            <a:r>
              <a:rPr lang="en-US" sz="5400" dirty="0">
                <a:latin typeface="Baskerville Old Face" panose="02020602080505020303" pitchFamily="18" charset="0"/>
              </a:rPr>
              <a:t>Everything is vague to a degree you do not realize till you have tried to make it precise” </a:t>
            </a:r>
            <a:r>
              <a:rPr lang="en-US" dirty="0" smtClean="0"/>
              <a:t>-- Bertrand </a:t>
            </a:r>
            <a:r>
              <a:rPr lang="en-US" dirty="0"/>
              <a:t>Russell, </a:t>
            </a:r>
            <a:r>
              <a:rPr lang="en-US" dirty="0" smtClean="0"/>
              <a:t>1918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5462" y="-20642"/>
            <a:ext cx="1448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Boundary Analysis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60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What elements of the program do you influence or control?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How much time and resources are available to you?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Are there additional benefits beyond evaluation?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What kinds of claims do you want to be able to make later?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What would your stakeholders say?</a:t>
            </a:r>
          </a:p>
          <a:p>
            <a:pPr>
              <a:lnSpc>
                <a:spcPct val="90000"/>
              </a:lnSpc>
              <a:buNone/>
            </a:pPr>
            <a:endParaRPr lang="en-US" sz="1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0"/>
            <a:ext cx="8229600" cy="655638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Boundary Analysis: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things to consider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5462" y="-20642"/>
            <a:ext cx="1448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Boundary Analysis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33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Characterizing a Program’s Evolution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362200" y="4846656"/>
            <a:ext cx="3733800" cy="838200"/>
            <a:chOff x="2209800" y="4876800"/>
            <a:chExt cx="3733800" cy="838200"/>
          </a:xfrm>
        </p:grpSpPr>
        <p:sp>
          <p:nvSpPr>
            <p:cNvPr id="13" name="Right Arrow 12"/>
            <p:cNvSpPr/>
            <p:nvPr/>
          </p:nvSpPr>
          <p:spPr>
            <a:xfrm>
              <a:off x="2209800" y="4876800"/>
              <a:ext cx="3733800" cy="838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67000" y="510540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0" dirty="0" smtClean="0"/>
                <a:t>State of the Program</a:t>
              </a:r>
              <a:endParaRPr lang="en-US" i="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3000" y="2478173"/>
            <a:ext cx="6629400" cy="1125834"/>
            <a:chOff x="838200" y="5257800"/>
            <a:chExt cx="4648200" cy="533400"/>
          </a:xfrm>
        </p:grpSpPr>
        <p:sp>
          <p:nvSpPr>
            <p:cNvPr id="7" name="Right Arrow 6"/>
            <p:cNvSpPr/>
            <p:nvPr/>
          </p:nvSpPr>
          <p:spPr>
            <a:xfrm>
              <a:off x="4038600" y="5257800"/>
              <a:ext cx="1447800" cy="533400"/>
            </a:xfrm>
            <a:prstGeom prst="rightArrow">
              <a:avLst/>
            </a:prstGeom>
            <a:solidFill>
              <a:srgbClr val="19972E"/>
            </a:solidFill>
            <a:ln>
              <a:solidFill>
                <a:srgbClr val="199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0"/>
            </a:p>
          </p:txBody>
        </p:sp>
        <p:sp>
          <p:nvSpPr>
            <p:cNvPr id="4" name="Right Arrow 3"/>
            <p:cNvSpPr/>
            <p:nvPr/>
          </p:nvSpPr>
          <p:spPr>
            <a:xfrm>
              <a:off x="838200" y="5257800"/>
              <a:ext cx="1447800" cy="533400"/>
            </a:xfrm>
            <a:prstGeom prst="rightArrow">
              <a:avLst/>
            </a:prstGeom>
            <a:solidFill>
              <a:srgbClr val="19972E"/>
            </a:solidFill>
            <a:ln>
              <a:solidFill>
                <a:srgbClr val="199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1828800" y="5257800"/>
              <a:ext cx="1447800" cy="533400"/>
            </a:xfrm>
            <a:prstGeom prst="rightArrow">
              <a:avLst/>
            </a:prstGeom>
            <a:solidFill>
              <a:srgbClr val="19972E"/>
            </a:solidFill>
            <a:ln>
              <a:solidFill>
                <a:srgbClr val="199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895600" y="5257800"/>
              <a:ext cx="1447800" cy="533400"/>
            </a:xfrm>
            <a:prstGeom prst="rightArrow">
              <a:avLst/>
            </a:prstGeom>
            <a:solidFill>
              <a:srgbClr val="19972E"/>
            </a:solidFill>
            <a:ln>
              <a:solidFill>
                <a:srgbClr val="199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4400" y="5398672"/>
              <a:ext cx="1219200" cy="160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 smtClean="0">
                  <a:solidFill>
                    <a:schemeClr val="bg1"/>
                  </a:solidFill>
                </a:rPr>
                <a:t>Initiation</a:t>
              </a:r>
              <a:endParaRPr lang="en-US" sz="1600" b="1" i="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39089" y="5398672"/>
              <a:ext cx="1269331" cy="160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 smtClean="0">
                  <a:solidFill>
                    <a:schemeClr val="bg1"/>
                  </a:solidFill>
                </a:rPr>
                <a:t>Development</a:t>
              </a:r>
              <a:endParaRPr lang="en-US" sz="1600" b="1" i="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7340" y="5398672"/>
              <a:ext cx="1269331" cy="160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 smtClean="0">
                  <a:solidFill>
                    <a:schemeClr val="bg1"/>
                  </a:solidFill>
                </a:rPr>
                <a:t>Stability</a:t>
              </a:r>
              <a:endParaRPr lang="en-US" sz="1600" b="1" i="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72690" y="5398672"/>
              <a:ext cx="1269331" cy="160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 smtClean="0">
                  <a:solidFill>
                    <a:schemeClr val="bg1"/>
                  </a:solidFill>
                </a:rPr>
                <a:t>Dissemination</a:t>
              </a:r>
              <a:endParaRPr lang="en-US" sz="1600" b="1" i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317458" y="4213865"/>
            <a:ext cx="1221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/>
              <a:t>Phase 1</a:t>
            </a:r>
            <a:endParaRPr lang="en-US" i="0" dirty="0"/>
          </a:p>
        </p:txBody>
      </p:sp>
      <p:sp>
        <p:nvSpPr>
          <p:cNvPr id="28" name="TextBox 27"/>
          <p:cNvSpPr txBox="1"/>
          <p:nvPr/>
        </p:nvSpPr>
        <p:spPr>
          <a:xfrm>
            <a:off x="2800350" y="4198689"/>
            <a:ext cx="1221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/>
              <a:t>Phase 2</a:t>
            </a:r>
            <a:endParaRPr lang="en-US" i="0" dirty="0"/>
          </a:p>
        </p:txBody>
      </p:sp>
      <p:sp>
        <p:nvSpPr>
          <p:cNvPr id="29" name="TextBox 28"/>
          <p:cNvSpPr txBox="1"/>
          <p:nvPr/>
        </p:nvSpPr>
        <p:spPr>
          <a:xfrm>
            <a:off x="4283242" y="4198689"/>
            <a:ext cx="1221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/>
              <a:t>Phase 3</a:t>
            </a:r>
            <a:endParaRPr lang="en-US" i="0" dirty="0"/>
          </a:p>
        </p:txBody>
      </p:sp>
      <p:sp>
        <p:nvSpPr>
          <p:cNvPr id="30" name="TextBox 29"/>
          <p:cNvSpPr txBox="1"/>
          <p:nvPr/>
        </p:nvSpPr>
        <p:spPr>
          <a:xfrm>
            <a:off x="5853363" y="4198689"/>
            <a:ext cx="1221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/>
              <a:t>Phase 4</a:t>
            </a:r>
            <a:endParaRPr lang="en-US" i="0" dirty="0"/>
          </a:p>
        </p:txBody>
      </p:sp>
      <p:grpSp>
        <p:nvGrpSpPr>
          <p:cNvPr id="60" name="Group 59"/>
          <p:cNvGrpSpPr/>
          <p:nvPr/>
        </p:nvGrpSpPr>
        <p:grpSpPr>
          <a:xfrm>
            <a:off x="1840832" y="2216419"/>
            <a:ext cx="1570121" cy="951927"/>
            <a:chOff x="3886200" y="2209800"/>
            <a:chExt cx="1143000" cy="838200"/>
          </a:xfrm>
        </p:grpSpPr>
        <p:sp>
          <p:nvSpPr>
            <p:cNvPr id="58" name="Arc 57"/>
            <p:cNvSpPr/>
            <p:nvPr/>
          </p:nvSpPr>
          <p:spPr>
            <a:xfrm flipH="1">
              <a:off x="3886200" y="2209800"/>
              <a:ext cx="1143000" cy="838200"/>
            </a:xfrm>
            <a:prstGeom prst="arc">
              <a:avLst/>
            </a:prstGeom>
            <a:ln w="25400">
              <a:solidFill>
                <a:srgbClr val="333399"/>
              </a:solidFill>
              <a:prstDash val="sys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0"/>
            </a:p>
          </p:txBody>
        </p:sp>
        <p:sp>
          <p:nvSpPr>
            <p:cNvPr id="59" name="Arc 58"/>
            <p:cNvSpPr/>
            <p:nvPr/>
          </p:nvSpPr>
          <p:spPr>
            <a:xfrm>
              <a:off x="3886200" y="2209800"/>
              <a:ext cx="1143000" cy="838200"/>
            </a:xfrm>
            <a:prstGeom prst="arc">
              <a:avLst/>
            </a:prstGeom>
            <a:ln w="25400">
              <a:solidFill>
                <a:srgbClr val="333399"/>
              </a:solidFill>
              <a:prstDash val="sys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410953" y="2216419"/>
            <a:ext cx="1570121" cy="951927"/>
            <a:chOff x="3886200" y="2209800"/>
            <a:chExt cx="1143000" cy="838200"/>
          </a:xfrm>
        </p:grpSpPr>
        <p:sp>
          <p:nvSpPr>
            <p:cNvPr id="68" name="Arc 67"/>
            <p:cNvSpPr/>
            <p:nvPr/>
          </p:nvSpPr>
          <p:spPr>
            <a:xfrm flipH="1">
              <a:off x="3886200" y="2209800"/>
              <a:ext cx="1143000" cy="838200"/>
            </a:xfrm>
            <a:prstGeom prst="arc">
              <a:avLst/>
            </a:prstGeom>
            <a:ln w="25400">
              <a:solidFill>
                <a:srgbClr val="333399"/>
              </a:solidFill>
              <a:prstDash val="sys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0"/>
            </a:p>
          </p:txBody>
        </p:sp>
        <p:sp>
          <p:nvSpPr>
            <p:cNvPr id="69" name="Arc 68"/>
            <p:cNvSpPr/>
            <p:nvPr/>
          </p:nvSpPr>
          <p:spPr>
            <a:xfrm>
              <a:off x="3886200" y="2209800"/>
              <a:ext cx="1143000" cy="838200"/>
            </a:xfrm>
            <a:prstGeom prst="arc">
              <a:avLst/>
            </a:prstGeom>
            <a:ln w="25400">
              <a:solidFill>
                <a:srgbClr val="333399"/>
              </a:solidFill>
              <a:prstDash val="sys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981074" y="2216419"/>
            <a:ext cx="1570121" cy="951927"/>
            <a:chOff x="3886200" y="2209800"/>
            <a:chExt cx="1143000" cy="838200"/>
          </a:xfrm>
        </p:grpSpPr>
        <p:sp>
          <p:nvSpPr>
            <p:cNvPr id="71" name="Arc 70"/>
            <p:cNvSpPr/>
            <p:nvPr/>
          </p:nvSpPr>
          <p:spPr>
            <a:xfrm flipH="1">
              <a:off x="3886200" y="2209800"/>
              <a:ext cx="1143000" cy="838200"/>
            </a:xfrm>
            <a:prstGeom prst="arc">
              <a:avLst/>
            </a:prstGeom>
            <a:ln w="25400">
              <a:solidFill>
                <a:srgbClr val="333399"/>
              </a:solidFill>
              <a:prstDash val="sys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0"/>
            </a:p>
          </p:txBody>
        </p:sp>
        <p:sp>
          <p:nvSpPr>
            <p:cNvPr id="72" name="Arc 71"/>
            <p:cNvSpPr/>
            <p:nvPr/>
          </p:nvSpPr>
          <p:spPr>
            <a:xfrm>
              <a:off x="3886200" y="2209800"/>
              <a:ext cx="1143000" cy="838200"/>
            </a:xfrm>
            <a:prstGeom prst="arc">
              <a:avLst/>
            </a:prstGeom>
            <a:ln w="25400">
              <a:solidFill>
                <a:srgbClr val="333399"/>
              </a:solidFill>
              <a:prstDash val="sys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410953" y="2216419"/>
            <a:ext cx="3140242" cy="951927"/>
            <a:chOff x="3886200" y="2209800"/>
            <a:chExt cx="1143000" cy="838200"/>
          </a:xfrm>
        </p:grpSpPr>
        <p:sp>
          <p:nvSpPr>
            <p:cNvPr id="83" name="Arc 82"/>
            <p:cNvSpPr/>
            <p:nvPr/>
          </p:nvSpPr>
          <p:spPr>
            <a:xfrm flipH="1">
              <a:off x="3886200" y="2209800"/>
              <a:ext cx="1143000" cy="838200"/>
            </a:xfrm>
            <a:prstGeom prst="arc">
              <a:avLst/>
            </a:prstGeom>
            <a:ln w="25400">
              <a:solidFill>
                <a:srgbClr val="333399"/>
              </a:solidFill>
              <a:prstDash val="lg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0"/>
            </a:p>
          </p:txBody>
        </p:sp>
        <p:sp>
          <p:nvSpPr>
            <p:cNvPr id="84" name="Arc 83"/>
            <p:cNvSpPr/>
            <p:nvPr/>
          </p:nvSpPr>
          <p:spPr>
            <a:xfrm>
              <a:off x="3886200" y="2209800"/>
              <a:ext cx="1143000" cy="838200"/>
            </a:xfrm>
            <a:prstGeom prst="arc">
              <a:avLst/>
            </a:prstGeom>
            <a:ln w="25400">
              <a:solidFill>
                <a:srgbClr val="333399"/>
              </a:solidFill>
              <a:prstDash val="lg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840832" y="2216419"/>
            <a:ext cx="3140242" cy="951927"/>
            <a:chOff x="3886200" y="2209800"/>
            <a:chExt cx="1143000" cy="838200"/>
          </a:xfrm>
        </p:grpSpPr>
        <p:sp>
          <p:nvSpPr>
            <p:cNvPr id="86" name="Arc 85"/>
            <p:cNvSpPr/>
            <p:nvPr/>
          </p:nvSpPr>
          <p:spPr>
            <a:xfrm flipH="1">
              <a:off x="3886200" y="2209800"/>
              <a:ext cx="1143000" cy="838200"/>
            </a:xfrm>
            <a:prstGeom prst="arc">
              <a:avLst/>
            </a:prstGeom>
            <a:ln w="25400">
              <a:solidFill>
                <a:srgbClr val="333399"/>
              </a:solidFill>
              <a:prstDash val="lg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0"/>
            </a:p>
          </p:txBody>
        </p:sp>
        <p:sp>
          <p:nvSpPr>
            <p:cNvPr id="87" name="Arc 86"/>
            <p:cNvSpPr/>
            <p:nvPr/>
          </p:nvSpPr>
          <p:spPr>
            <a:xfrm>
              <a:off x="3886200" y="2209800"/>
              <a:ext cx="1143000" cy="838200"/>
            </a:xfrm>
            <a:prstGeom prst="arc">
              <a:avLst/>
            </a:prstGeom>
            <a:ln w="25400">
              <a:solidFill>
                <a:srgbClr val="333399"/>
              </a:solidFill>
              <a:prstDash val="lg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840832" y="2057400"/>
            <a:ext cx="4710363" cy="1249267"/>
            <a:chOff x="3886200" y="2209800"/>
            <a:chExt cx="1143000" cy="838200"/>
          </a:xfrm>
        </p:grpSpPr>
        <p:sp>
          <p:nvSpPr>
            <p:cNvPr id="89" name="Arc 88"/>
            <p:cNvSpPr/>
            <p:nvPr/>
          </p:nvSpPr>
          <p:spPr>
            <a:xfrm flipH="1">
              <a:off x="3886200" y="2209800"/>
              <a:ext cx="1143000" cy="838200"/>
            </a:xfrm>
            <a:prstGeom prst="arc">
              <a:avLst/>
            </a:prstGeom>
            <a:ln w="25400">
              <a:solidFill>
                <a:srgbClr val="333399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0"/>
            </a:p>
          </p:txBody>
        </p:sp>
        <p:sp>
          <p:nvSpPr>
            <p:cNvPr id="90" name="Arc 89"/>
            <p:cNvSpPr/>
            <p:nvPr/>
          </p:nvSpPr>
          <p:spPr>
            <a:xfrm>
              <a:off x="3886200" y="2209800"/>
              <a:ext cx="1143000" cy="838200"/>
            </a:xfrm>
            <a:prstGeom prst="arc">
              <a:avLst/>
            </a:prstGeom>
            <a:ln w="25400">
              <a:solidFill>
                <a:srgbClr val="333399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0"/>
            </a:p>
          </p:txBody>
        </p:sp>
      </p:grpSp>
      <p:cxnSp>
        <p:nvCxnSpPr>
          <p:cNvPr id="92" name="Curved Connector 91"/>
          <p:cNvCxnSpPr/>
          <p:nvPr/>
        </p:nvCxnSpPr>
        <p:spPr>
          <a:xfrm rot="10800000" flipV="1">
            <a:off x="1295400" y="3352800"/>
            <a:ext cx="533400" cy="45720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57200" y="6019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Program evolution is a continuous dynamic process</a:t>
            </a:r>
            <a:endParaRPr lang="en-US" sz="2400" b="1" dirty="0"/>
          </a:p>
        </p:txBody>
      </p:sp>
      <p:sp>
        <p:nvSpPr>
          <p:cNvPr id="45" name="Arc 44"/>
          <p:cNvSpPr/>
          <p:nvPr/>
        </p:nvSpPr>
        <p:spPr>
          <a:xfrm rot="10800000">
            <a:off x="1524000" y="3276600"/>
            <a:ext cx="609600" cy="533400"/>
          </a:xfrm>
          <a:prstGeom prst="arc">
            <a:avLst>
              <a:gd name="adj1" fmla="val 16200000"/>
              <a:gd name="adj2" fmla="val 16039826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cxnSp>
        <p:nvCxnSpPr>
          <p:cNvPr id="56" name="Curved Connector 55"/>
          <p:cNvCxnSpPr/>
          <p:nvPr/>
        </p:nvCxnSpPr>
        <p:spPr>
          <a:xfrm rot="10800000" flipV="1">
            <a:off x="2895600" y="3352800"/>
            <a:ext cx="533400" cy="45720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56"/>
          <p:cNvSpPr/>
          <p:nvPr/>
        </p:nvSpPr>
        <p:spPr>
          <a:xfrm rot="10800000">
            <a:off x="3124200" y="3276600"/>
            <a:ext cx="609600" cy="533400"/>
          </a:xfrm>
          <a:prstGeom prst="arc">
            <a:avLst>
              <a:gd name="adj1" fmla="val 16200000"/>
              <a:gd name="adj2" fmla="val 16039826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cxnSp>
        <p:nvCxnSpPr>
          <p:cNvPr id="61" name="Curved Connector 60"/>
          <p:cNvCxnSpPr/>
          <p:nvPr/>
        </p:nvCxnSpPr>
        <p:spPr>
          <a:xfrm rot="10800000" flipV="1">
            <a:off x="4419600" y="3352800"/>
            <a:ext cx="533400" cy="45720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c 61"/>
          <p:cNvSpPr/>
          <p:nvPr/>
        </p:nvSpPr>
        <p:spPr>
          <a:xfrm rot="10800000">
            <a:off x="4648200" y="3276600"/>
            <a:ext cx="609600" cy="533400"/>
          </a:xfrm>
          <a:prstGeom prst="arc">
            <a:avLst>
              <a:gd name="adj1" fmla="val 16200000"/>
              <a:gd name="adj2" fmla="val 16039826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cxnSp>
        <p:nvCxnSpPr>
          <p:cNvPr id="63" name="Curved Connector 62"/>
          <p:cNvCxnSpPr/>
          <p:nvPr/>
        </p:nvCxnSpPr>
        <p:spPr>
          <a:xfrm rot="10800000" flipV="1">
            <a:off x="6019800" y="3352800"/>
            <a:ext cx="533400" cy="45720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c 63"/>
          <p:cNvSpPr/>
          <p:nvPr/>
        </p:nvSpPr>
        <p:spPr>
          <a:xfrm rot="10800000">
            <a:off x="6248400" y="3276600"/>
            <a:ext cx="609600" cy="533400"/>
          </a:xfrm>
          <a:prstGeom prst="arc">
            <a:avLst>
              <a:gd name="adj1" fmla="val 16200000"/>
              <a:gd name="adj2" fmla="val 16039826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0"/>
          </a:p>
        </p:txBody>
      </p:sp>
      <p:sp>
        <p:nvSpPr>
          <p:cNvPr id="46" name="TextBox 45"/>
          <p:cNvSpPr txBox="1"/>
          <p:nvPr/>
        </p:nvSpPr>
        <p:spPr>
          <a:xfrm>
            <a:off x="7754773" y="-20642"/>
            <a:ext cx="1389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Lifecycle Analysis</a:t>
            </a:r>
          </a:p>
        </p:txBody>
      </p:sp>
    </p:spTree>
    <p:extLst>
      <p:ext uri="{BB962C8B-B14F-4D97-AF65-F5344CB8AC3E}">
        <p14:creationId xmlns:p14="http://schemas.microsoft.com/office/powerpoint/2010/main" val="13085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Evaluation Lifecycle Phases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2362201"/>
            <a:ext cx="7924800" cy="1493856"/>
            <a:chOff x="838200" y="5257800"/>
            <a:chExt cx="4648200" cy="533400"/>
          </a:xfrm>
        </p:grpSpPr>
        <p:sp>
          <p:nvSpPr>
            <p:cNvPr id="5" name="Right Arrow 4"/>
            <p:cNvSpPr/>
            <p:nvPr/>
          </p:nvSpPr>
          <p:spPr>
            <a:xfrm>
              <a:off x="838200" y="5257800"/>
              <a:ext cx="1447800" cy="533400"/>
            </a:xfrm>
            <a:prstGeom prst="rightArrow">
              <a:avLst/>
            </a:prstGeom>
            <a:solidFill>
              <a:srgbClr val="19972E"/>
            </a:solidFill>
            <a:ln>
              <a:solidFill>
                <a:srgbClr val="199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828800" y="5257800"/>
              <a:ext cx="1447800" cy="533400"/>
            </a:xfrm>
            <a:prstGeom prst="rightArrow">
              <a:avLst/>
            </a:prstGeom>
            <a:solidFill>
              <a:srgbClr val="19972E"/>
            </a:solidFill>
            <a:ln>
              <a:solidFill>
                <a:srgbClr val="199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895600" y="5257800"/>
              <a:ext cx="1447800" cy="533400"/>
            </a:xfrm>
            <a:prstGeom prst="rightArrow">
              <a:avLst/>
            </a:prstGeom>
            <a:solidFill>
              <a:srgbClr val="19972E"/>
            </a:solidFill>
            <a:ln>
              <a:solidFill>
                <a:srgbClr val="199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038600" y="5257800"/>
              <a:ext cx="1447800" cy="533400"/>
            </a:xfrm>
            <a:prstGeom prst="rightArrow">
              <a:avLst/>
            </a:prstGeom>
            <a:solidFill>
              <a:srgbClr val="19972E"/>
            </a:solidFill>
            <a:ln>
              <a:solidFill>
                <a:srgbClr val="199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" y="5398672"/>
              <a:ext cx="728296" cy="208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Process &amp;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Response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61135" y="5448257"/>
              <a:ext cx="1269331" cy="120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Change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83523" y="5429913"/>
              <a:ext cx="968232" cy="208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Comparison &amp;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Control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72690" y="5448257"/>
              <a:ext cx="1011462" cy="120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Generalizability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62200" y="4846656"/>
            <a:ext cx="3733800" cy="838200"/>
            <a:chOff x="2209800" y="4876800"/>
            <a:chExt cx="3733800" cy="838200"/>
          </a:xfrm>
        </p:grpSpPr>
        <p:sp>
          <p:nvSpPr>
            <p:cNvPr id="14" name="Right Arrow 13"/>
            <p:cNvSpPr/>
            <p:nvPr/>
          </p:nvSpPr>
          <p:spPr>
            <a:xfrm>
              <a:off x="2209800" y="4876800"/>
              <a:ext cx="3733800" cy="838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7000" y="510540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State of the Evaluation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17458" y="4213865"/>
            <a:ext cx="1221205" cy="480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00350" y="4198689"/>
            <a:ext cx="1221205" cy="480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83242" y="4198689"/>
            <a:ext cx="1221205" cy="480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53363" y="4198689"/>
            <a:ext cx="1221205" cy="480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4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" y="5955268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Evaluation is a continuous dynamic process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754773" y="-20642"/>
            <a:ext cx="1389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Lifecycle Analysis</a:t>
            </a:r>
          </a:p>
        </p:txBody>
      </p:sp>
    </p:spTree>
    <p:extLst>
      <p:ext uri="{BB962C8B-B14F-4D97-AF65-F5344CB8AC3E}">
        <p14:creationId xmlns:p14="http://schemas.microsoft.com/office/powerpoint/2010/main" val="32086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899" y="302719"/>
            <a:ext cx="8664908" cy="603443"/>
          </a:xfrm>
        </p:spPr>
        <p:txBody>
          <a:bodyPr>
            <a:noAutofit/>
          </a:bodyPr>
          <a:lstStyle/>
          <a:p>
            <a:r>
              <a:rPr lang="en-US" sz="2400" dirty="0"/>
              <a:t>Program and Evaluation Lifecycles: Definitions and Alignment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46" y="1021492"/>
            <a:ext cx="5829676" cy="5727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4773" y="-20642"/>
            <a:ext cx="1389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Lifecycle Analysis</a:t>
            </a:r>
          </a:p>
        </p:txBody>
      </p:sp>
    </p:spTree>
    <p:extLst>
      <p:ext uri="{BB962C8B-B14F-4D97-AF65-F5344CB8AC3E}">
        <p14:creationId xmlns:p14="http://schemas.microsoft.com/office/powerpoint/2010/main" val="18537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Alignment of Program and Evaluation </a:t>
            </a:r>
            <a:r>
              <a:rPr lang="en-US" dirty="0" smtClean="0"/>
              <a:t>Lifecycles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54773" y="-20642"/>
            <a:ext cx="1389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Lifecycle Analysis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3" y="1103738"/>
            <a:ext cx="5567121" cy="55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6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LIBID" val="D273baf49-0279-47c0-b750-a3d633acf17b.0.qMMJAg=="/>
  <p:tag name="APLORISLIBHASH" val="1.152KKRZ5ga1nvk4hhldvxSxgU6JYg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LIBID" val="D1155e955-20b5-4933-920f-3fddede7014c.0.6F3Eaw=="/>
  <p:tag name="APLORISLIBHASH" val="1.15wyE6V5x8og8BVn4Ls/ZBd0Mm71M="/>
</p:tagLst>
</file>

<file path=ppt/theme/theme1.xml><?xml version="1.0" encoding="utf-8"?>
<a:theme xmlns:a="http://schemas.openxmlformats.org/drawingml/2006/main" name="cornell-ppt-template-simpl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cornell-ppt-template-simple</Template>
  <TotalTime>25334</TotalTime>
  <Words>760</Words>
  <Application>Microsoft Office PowerPoint</Application>
  <PresentationFormat>On-screen Show (4:3)</PresentationFormat>
  <Paragraphs>180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Baskerville Old Face</vt:lpstr>
      <vt:lpstr>Calibri</vt:lpstr>
      <vt:lpstr>Helvetica</vt:lpstr>
      <vt:lpstr>Tahoma</vt:lpstr>
      <vt:lpstr>Times</vt:lpstr>
      <vt:lpstr>cornell-ppt-template-simple</vt:lpstr>
      <vt:lpstr>Appendix: Steps in Modeling Stage:  The System Evaluation Protocol</vt:lpstr>
      <vt:lpstr>Modeling Stage Steps</vt:lpstr>
      <vt:lpstr>Stakeholder Analysis</vt:lpstr>
      <vt:lpstr>PowerPoint Presentation</vt:lpstr>
      <vt:lpstr>PowerPoint Presentation</vt:lpstr>
      <vt:lpstr>Characterizing a Program’s Evolution</vt:lpstr>
      <vt:lpstr>Program Evaluation Lifecycle Phases</vt:lpstr>
      <vt:lpstr>Program and Evaluation Lifecycles: Definitions and Alignment </vt:lpstr>
      <vt:lpstr>Alignment of Program and Evaluation Lifecycles</vt:lpstr>
      <vt:lpstr>PowerPoint Presentation</vt:lpstr>
      <vt:lpstr>Linking Research and Practice</vt:lpstr>
      <vt:lpstr>The “Throughline” Story</vt:lpstr>
      <vt:lpstr>PowerPoint Presentation</vt:lpstr>
      <vt:lpstr>Focusing the Evaluation</vt:lpstr>
      <vt:lpstr>Evaluation Plan Outline</vt:lpstr>
      <vt:lpstr>For further information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 Approach to Evaluation Planning</dc:title>
  <dc:creator>Human Ecology</dc:creator>
  <cp:lastModifiedBy>William Michael Trochim</cp:lastModifiedBy>
  <cp:revision>651</cp:revision>
  <cp:lastPrinted>2012-03-14T21:16:32Z</cp:lastPrinted>
  <dcterms:created xsi:type="dcterms:W3CDTF">2006-08-28T15:01:45Z</dcterms:created>
  <dcterms:modified xsi:type="dcterms:W3CDTF">2019-05-10T06:54:24Z</dcterms:modified>
</cp:coreProperties>
</file>